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3"/>
  </p:notesMasterIdLst>
  <p:sldIdLst>
    <p:sldId id="282" r:id="rId2"/>
    <p:sldId id="256" r:id="rId3"/>
    <p:sldId id="258" r:id="rId4"/>
    <p:sldId id="261" r:id="rId5"/>
    <p:sldId id="260" r:id="rId6"/>
    <p:sldId id="263" r:id="rId7"/>
    <p:sldId id="262" r:id="rId8"/>
    <p:sldId id="259" r:id="rId9"/>
    <p:sldId id="257" r:id="rId10"/>
    <p:sldId id="266" r:id="rId11"/>
    <p:sldId id="264" r:id="rId12"/>
    <p:sldId id="265"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4" r:id="rId29"/>
    <p:sldId id="285" r:id="rId30"/>
    <p:sldId id="286" r:id="rId31"/>
    <p:sldId id="287" r:id="rId3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1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1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1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1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11" charset="-128"/>
        <a:cs typeface="+mn-cs"/>
      </a:defRPr>
    </a:lvl5pPr>
    <a:lvl6pPr marL="2286000" algn="l" defTabSz="914400" rtl="0" eaLnBrk="1" latinLnBrk="0" hangingPunct="1">
      <a:defRPr sz="2400" kern="1200">
        <a:solidFill>
          <a:schemeClr val="tx1"/>
        </a:solidFill>
        <a:latin typeface="Arial" charset="0"/>
        <a:ea typeface="ＭＳ Ｐゴシック" pitchFamily="-111" charset="-128"/>
        <a:cs typeface="+mn-cs"/>
      </a:defRPr>
    </a:lvl6pPr>
    <a:lvl7pPr marL="2743200" algn="l" defTabSz="914400" rtl="0" eaLnBrk="1" latinLnBrk="0" hangingPunct="1">
      <a:defRPr sz="2400" kern="1200">
        <a:solidFill>
          <a:schemeClr val="tx1"/>
        </a:solidFill>
        <a:latin typeface="Arial" charset="0"/>
        <a:ea typeface="ＭＳ Ｐゴシック" pitchFamily="-111" charset="-128"/>
        <a:cs typeface="+mn-cs"/>
      </a:defRPr>
    </a:lvl7pPr>
    <a:lvl8pPr marL="3200400" algn="l" defTabSz="914400" rtl="0" eaLnBrk="1" latinLnBrk="0" hangingPunct="1">
      <a:defRPr sz="2400" kern="1200">
        <a:solidFill>
          <a:schemeClr val="tx1"/>
        </a:solidFill>
        <a:latin typeface="Arial" charset="0"/>
        <a:ea typeface="ＭＳ Ｐゴシック" pitchFamily="-111" charset="-128"/>
        <a:cs typeface="+mn-cs"/>
      </a:defRPr>
    </a:lvl8pPr>
    <a:lvl9pPr marL="3657600" algn="l" defTabSz="914400" rtl="0" eaLnBrk="1" latinLnBrk="0" hangingPunct="1">
      <a:defRPr sz="2400" kern="1200">
        <a:solidFill>
          <a:schemeClr val="tx1"/>
        </a:solidFill>
        <a:latin typeface="Arial" charset="0"/>
        <a:ea typeface="ＭＳ Ｐゴシック" pitchFamily="-11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0000"/>
    <a:srgbClr val="20BC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3" autoAdjust="0"/>
    <p:restoredTop sz="94660"/>
  </p:normalViewPr>
  <p:slideViewPr>
    <p:cSldViewPr>
      <p:cViewPr varScale="1">
        <p:scale>
          <a:sx n="69" d="100"/>
          <a:sy n="69" d="100"/>
        </p:scale>
        <p:origin x="-1428" y="-96"/>
      </p:cViewPr>
      <p:guideLst>
        <p:guide orient="horz" pos="864"/>
        <p:guide pos="278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37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1E8FE592-521D-47C9-AA8F-C35A888F0EEB}" type="slidenum">
              <a:rPr lang="en-US"/>
              <a:pPr>
                <a:defRPr/>
              </a:pPr>
              <a:t>‹#›</a:t>
            </a:fld>
            <a:endParaRPr lang="en-US"/>
          </a:p>
        </p:txBody>
      </p:sp>
    </p:spTree>
    <p:extLst>
      <p:ext uri="{BB962C8B-B14F-4D97-AF65-F5344CB8AC3E}">
        <p14:creationId xmlns:p14="http://schemas.microsoft.com/office/powerpoint/2010/main" val="298401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ＭＳ Ｐゴシック" pitchFamily="-106" charset="-128"/>
      </a:defRPr>
    </a:lvl1pPr>
    <a:lvl2pPr marL="457200"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mn-cs"/>
      </a:defRPr>
    </a:lvl2pPr>
    <a:lvl3pPr marL="914400"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mn-cs"/>
      </a:defRPr>
    </a:lvl3pPr>
    <a:lvl4pPr marL="1371600"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mn-cs"/>
      </a:defRPr>
    </a:lvl4pPr>
    <a:lvl5pPr marL="1828800"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fld id="{590E2902-BF0B-47DB-8ABA-5A3FD0B8F6D2}" type="slidenum">
              <a:rPr lang="en-US" sz="1200" smtClean="0"/>
              <a:pPr/>
              <a:t>1</a:t>
            </a:fld>
            <a:endParaRPr lang="en-US" sz="120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ea typeface="ＭＳ Ｐゴシック" pitchFamily="-111" charset="-128"/>
              </a:rPr>
              <a:t>Teacher instructions are on last slide.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fld id="{4743080F-E44B-4CE4-B87B-E55408FBC1CA}" type="slidenum">
              <a:rPr lang="en-US" sz="1200" smtClean="0"/>
              <a:pPr/>
              <a:t>10</a:t>
            </a:fld>
            <a:endParaRPr lang="en-US" sz="1200"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ea typeface="ＭＳ Ｐゴシック" pitchFamily="-111" charset="-128"/>
              </a:rPr>
              <a:t>Photos taken from :</a:t>
            </a:r>
          </a:p>
          <a:p>
            <a:pPr eaLnBrk="1" hangingPunct="1"/>
            <a:r>
              <a:rPr lang="en-US" smtClean="0">
                <a:latin typeface="Arial" charset="0"/>
                <a:ea typeface="ＭＳ Ｐゴシック" pitchFamily="-111" charset="-128"/>
              </a:rPr>
              <a:t>http://www.planethopia.info/global-warming/how-fossil-fuels-are-affecting-global-warming/</a:t>
            </a:r>
          </a:p>
          <a:p>
            <a:pPr eaLnBrk="1" hangingPunct="1"/>
            <a:r>
              <a:rPr lang="en-US" smtClean="0">
                <a:latin typeface="Arial" charset="0"/>
                <a:ea typeface="ＭＳ Ｐゴシック" pitchFamily="-111" charset="-128"/>
              </a:rPr>
              <a:t>http://www.catastrophemonitor.com/2011/05/how-nuclear-power-works/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fld id="{AA363FD5-180E-46D0-8FC1-2B1FD4CB44C7}" type="slidenum">
              <a:rPr lang="en-US" sz="1200" smtClean="0"/>
              <a:pPr/>
              <a:t>11</a:t>
            </a:fld>
            <a:endParaRPr lang="en-US" sz="120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ea typeface="ＭＳ Ｐゴシック" pitchFamily="-111" charset="-128"/>
              </a:rPr>
              <a:t>Photos taken from:</a:t>
            </a:r>
          </a:p>
          <a:p>
            <a:pPr eaLnBrk="1" hangingPunct="1"/>
            <a:r>
              <a:rPr lang="en-US" smtClean="0">
                <a:latin typeface="Arial" charset="0"/>
                <a:ea typeface="ＭＳ Ｐゴシック" pitchFamily="-111" charset="-128"/>
              </a:rPr>
              <a:t>Jennifer Barrie</a:t>
            </a:r>
          </a:p>
          <a:p>
            <a:pPr eaLnBrk="1" hangingPunct="1"/>
            <a:r>
              <a:rPr lang="en-US" smtClean="0">
                <a:latin typeface="Arial" charset="0"/>
                <a:ea typeface="ＭＳ Ｐゴシック" pitchFamily="-111" charset="-128"/>
              </a:rPr>
              <a:t>http://www.infobarrel.com/Cheap_Refurbished_WII_Consoles_Saving_in_Gaming</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fld id="{52FB805B-52F9-496E-8DED-8CDB34BF8127}" type="slidenum">
              <a:rPr lang="en-US" sz="1200" smtClean="0"/>
              <a:pPr/>
              <a:t>12</a:t>
            </a:fld>
            <a:endParaRPr lang="en-US" sz="1200"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ea typeface="ＭＳ Ｐゴシック" pitchFamily="-111" charset="-128"/>
              </a:rPr>
              <a:t>Photo taken from Alliance to Save Energy</a:t>
            </a:r>
          </a:p>
          <a:p>
            <a:pPr eaLnBrk="1" hangingPunct="1"/>
            <a:endParaRPr lang="en-US" smtClean="0">
              <a:latin typeface="Arial" charset="0"/>
              <a:ea typeface="ＭＳ Ｐゴシック" pitchFamily="-111"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fld id="{F03660DF-1789-438B-94A3-E3A9783F0991}" type="slidenum">
              <a:rPr lang="en-US" sz="1200" smtClean="0"/>
              <a:pPr/>
              <a:t>13</a:t>
            </a:fld>
            <a:endParaRPr lang="en-US" sz="120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ea typeface="ＭＳ Ｐゴシック" pitchFamily="-111" charset="-128"/>
              </a:rPr>
              <a:t>Photo taken from :</a:t>
            </a:r>
          </a:p>
          <a:p>
            <a:pPr eaLnBrk="1" hangingPunct="1"/>
            <a:r>
              <a:rPr lang="en-US" smtClean="0">
                <a:latin typeface="Arial" charset="0"/>
                <a:ea typeface="ＭＳ Ｐゴシック" pitchFamily="-111" charset="-128"/>
              </a:rPr>
              <a:t>http://thomko.squarespace.com/types-of-oil/</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fld id="{FEAF1BB5-4FC3-46FF-BF2F-FBEB16AC0F7D}" type="slidenum">
              <a:rPr lang="en-US" sz="1200" smtClean="0"/>
              <a:pPr/>
              <a:t>14</a:t>
            </a:fld>
            <a:endParaRPr lang="en-US" sz="1200"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ea typeface="ＭＳ Ｐゴシック" pitchFamily="-111" charset="-128"/>
              </a:rPr>
              <a:t>Photos taken from :</a:t>
            </a:r>
          </a:p>
          <a:p>
            <a:pPr eaLnBrk="1" hangingPunct="1"/>
            <a:r>
              <a:rPr lang="en-US" smtClean="0">
                <a:latin typeface="Arial" charset="0"/>
                <a:ea typeface="ＭＳ Ｐゴシック" pitchFamily="-111" charset="-128"/>
              </a:rPr>
              <a:t>http://www.phonemag.com/major-phone-manufactures-introduce-new-energy-rating-system-in-an-effort-to-save-energy-115665.php</a:t>
            </a:r>
          </a:p>
          <a:p>
            <a:pPr eaLnBrk="1" hangingPunct="1"/>
            <a:r>
              <a:rPr lang="en-US" smtClean="0">
                <a:latin typeface="Arial" charset="0"/>
                <a:ea typeface="ＭＳ Ｐゴシック" pitchFamily="-111" charset="-128"/>
              </a:rPr>
              <a:t>http://www.whitegadget.com/new-laptop-releases/22210-pictures-latest-brand-sony-laptop.html</a:t>
            </a:r>
          </a:p>
          <a:p>
            <a:pPr eaLnBrk="1" hangingPunct="1"/>
            <a:r>
              <a:rPr lang="en-US" smtClean="0">
                <a:latin typeface="Arial" charset="0"/>
                <a:ea typeface="ＭＳ Ｐゴシック" pitchFamily="-111" charset="-128"/>
              </a:rPr>
              <a:t>http://www.plasma.com/philipsprojectors/lc4431.htm</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fld id="{0B9C847A-5EDB-4E21-B350-3402936FB952}" type="slidenum">
              <a:rPr lang="en-US" sz="1200" smtClean="0"/>
              <a:pPr/>
              <a:t>15</a:t>
            </a:fld>
            <a:endParaRPr lang="en-US" sz="120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ea typeface="ＭＳ Ｐゴシック" pitchFamily="-111" charset="-128"/>
              </a:rPr>
              <a:t>Photos taken from:</a:t>
            </a:r>
          </a:p>
          <a:p>
            <a:pPr eaLnBrk="1" hangingPunct="1"/>
            <a:r>
              <a:rPr lang="en-US" smtClean="0">
                <a:latin typeface="Arial" charset="0"/>
                <a:ea typeface="ＭＳ Ｐゴシック" pitchFamily="-111" charset="-128"/>
              </a:rPr>
              <a:t>http://www.solarnavigator.net/solar_panels.htm</a:t>
            </a:r>
          </a:p>
          <a:p>
            <a:pPr eaLnBrk="1" hangingPunct="1"/>
            <a:r>
              <a:rPr lang="en-US" smtClean="0">
                <a:latin typeface="Arial" charset="0"/>
                <a:ea typeface="ＭＳ Ｐゴシック" pitchFamily="-111" charset="-128"/>
              </a:rPr>
              <a:t>http://science.howstuffworks.com/environmental/energy/hydropower-plant.htm</a:t>
            </a:r>
          </a:p>
          <a:p>
            <a:pPr eaLnBrk="1" hangingPunct="1"/>
            <a:r>
              <a:rPr lang="en-US" smtClean="0">
                <a:latin typeface="Arial" charset="0"/>
                <a:ea typeface="ＭＳ Ｐゴシック" pitchFamily="-111" charset="-128"/>
              </a:rPr>
              <a:t>http://renewables-energy.net/2011/08/05/uses-of-biomass-energy/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fld id="{066AF9B4-BC49-4072-BAD3-5EA102354998}" type="slidenum">
              <a:rPr lang="en-US" sz="1200" smtClean="0"/>
              <a:pPr/>
              <a:t>16</a:t>
            </a:fld>
            <a:endParaRPr lang="en-US" sz="1200"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a typeface="ＭＳ Ｐゴシック" pitchFamily="-111"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fld id="{1C213415-CF78-461E-9985-F7BE2FDDD4E3}" type="slidenum">
              <a:rPr lang="en-US" sz="1200" smtClean="0"/>
              <a:pPr/>
              <a:t>17</a:t>
            </a:fld>
            <a:endParaRPr lang="en-US" sz="1200"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ea typeface="ＭＳ Ｐゴシック" pitchFamily="-111" charset="-128"/>
              </a:rPr>
              <a:t>Photos from:</a:t>
            </a:r>
          </a:p>
          <a:p>
            <a:pPr eaLnBrk="1" hangingPunct="1"/>
            <a:r>
              <a:rPr lang="en-US" smtClean="0">
                <a:latin typeface="Arial" charset="0"/>
                <a:ea typeface="ＭＳ Ｐゴシック" pitchFamily="-111" charset="-128"/>
              </a:rPr>
              <a:t>Jennifer Barrie</a:t>
            </a:r>
          </a:p>
          <a:p>
            <a:pPr eaLnBrk="1" hangingPunct="1"/>
            <a:r>
              <a:rPr lang="en-US" smtClean="0">
                <a:latin typeface="Arial" charset="0"/>
                <a:ea typeface="ＭＳ Ｐゴシック" pitchFamily="-111" charset="-128"/>
              </a:rPr>
              <a:t>http://www.celsias.com/article/financial-crisis-households-more-energy-conscious/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fld id="{26AAAF77-26B9-4F8C-871B-52295C3A2851}" type="slidenum">
              <a:rPr lang="en-US" sz="1200" smtClean="0"/>
              <a:pPr/>
              <a:t>18</a:t>
            </a:fld>
            <a:endParaRPr lang="en-US" sz="120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ea typeface="ＭＳ Ｐゴシック" pitchFamily="-111" charset="-128"/>
              </a:rPr>
              <a:t>Photos from :</a:t>
            </a:r>
          </a:p>
          <a:p>
            <a:pPr eaLnBrk="1" hangingPunct="1"/>
            <a:r>
              <a:rPr lang="en-US" smtClean="0">
                <a:latin typeface="Arial" charset="0"/>
                <a:ea typeface="ＭＳ Ｐゴシック" pitchFamily="-111" charset="-128"/>
              </a:rPr>
              <a:t>http://www.appomattoxnews.com/2009/do-you-have-pcbs-in-your-building-caulk.html</a:t>
            </a:r>
          </a:p>
          <a:p>
            <a:pPr eaLnBrk="1" hangingPunct="1"/>
            <a:r>
              <a:rPr lang="en-US" smtClean="0">
                <a:latin typeface="Arial" charset="0"/>
                <a:ea typeface="ＭＳ Ｐゴシック" pitchFamily="-111" charset="-128"/>
              </a:rPr>
              <a:t>http://stopbuggn.com/news/weather-strippingthe-best-barrier-to-stop-buggn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fld id="{9C6C8BFE-1512-4BC7-966E-4E5B4569FB16}" type="slidenum">
              <a:rPr lang="en-US" sz="1200" smtClean="0"/>
              <a:pPr/>
              <a:t>19</a:t>
            </a:fld>
            <a:endParaRPr lang="en-US" sz="1200"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ea typeface="ＭＳ Ｐゴシック" pitchFamily="-111" charset="-128"/>
              </a:rPr>
              <a:t>Photo from:</a:t>
            </a:r>
          </a:p>
          <a:p>
            <a:pPr eaLnBrk="1" hangingPunct="1"/>
            <a:r>
              <a:rPr lang="en-US" smtClean="0">
                <a:latin typeface="Arial" charset="0"/>
                <a:ea typeface="ＭＳ Ｐゴシック" pitchFamily="-111" charset="-128"/>
              </a:rPr>
              <a:t>http://www.guavabee.com/2010/10/free-cfl-bulbs.html</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fld id="{857A621A-A5DF-472D-A981-D4912FFFFFB5}" type="slidenum">
              <a:rPr lang="en-US" sz="1200" smtClean="0"/>
              <a:pPr/>
              <a:t>2</a:t>
            </a:fld>
            <a:endParaRPr lang="en-US" sz="1200"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latin typeface="Arial" charset="0"/>
                <a:ea typeface="ＭＳ Ｐゴシック" pitchFamily="-111" charset="-128"/>
              </a:rPr>
              <a:t>This is the button page</a:t>
            </a:r>
            <a:endParaRPr lang="en-US" smtClean="0">
              <a:latin typeface="Arial" charset="0"/>
              <a:ea typeface="ＭＳ Ｐゴシック" pitchFamily="-111"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fld id="{B4000DE3-0538-47E6-B71A-2CA80F04A694}" type="slidenum">
              <a:rPr lang="en-US" sz="1200" smtClean="0"/>
              <a:pPr/>
              <a:t>20</a:t>
            </a:fld>
            <a:endParaRPr lang="en-US" sz="1200"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ea typeface="ＭＳ Ｐゴシック" pitchFamily="-111" charset="-128"/>
              </a:rPr>
              <a:t>Photo from :</a:t>
            </a:r>
          </a:p>
          <a:p>
            <a:pPr eaLnBrk="1" hangingPunct="1"/>
            <a:r>
              <a:rPr lang="en-US" smtClean="0">
                <a:latin typeface="Arial" charset="0"/>
                <a:ea typeface="ＭＳ Ｐゴシック" pitchFamily="-111" charset="-128"/>
              </a:rPr>
              <a:t>http://www.baerheatandair.com/pinkisgreen.html</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fld id="{473A4913-C770-4B89-AC58-9122B4BDB2FD}" type="slidenum">
              <a:rPr lang="en-US" sz="1200" smtClean="0"/>
              <a:pPr/>
              <a:t>21</a:t>
            </a:fld>
            <a:endParaRPr lang="en-US" sz="1200"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ea typeface="ＭＳ Ｐゴシック" pitchFamily="-111" charset="-128"/>
              </a:rPr>
              <a:t>Photo from:</a:t>
            </a:r>
          </a:p>
          <a:p>
            <a:pPr eaLnBrk="1" hangingPunct="1"/>
            <a:r>
              <a:rPr lang="en-US" smtClean="0">
                <a:latin typeface="Arial" charset="0"/>
                <a:ea typeface="ＭＳ Ｐゴシック" pitchFamily="-111" charset="-128"/>
              </a:rPr>
              <a:t>http://www.yurto.com/get-rewards-with-your-monthly-electricity/</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fld id="{ED1B0099-9187-4789-AD5D-44D41256210E}" type="slidenum">
              <a:rPr lang="en-US" sz="1200" smtClean="0"/>
              <a:pPr/>
              <a:t>22</a:t>
            </a:fld>
            <a:endParaRPr lang="en-US" sz="1200"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ea typeface="ＭＳ Ｐゴシック" pitchFamily="-111" charset="-128"/>
              </a:rPr>
              <a:t>Photo taken by Jennifer Barrie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fld id="{DAD03168-3E5B-4C55-8B6A-DA8D54B6F52D}" type="slidenum">
              <a:rPr lang="en-US" sz="1200" smtClean="0"/>
              <a:pPr/>
              <a:t>23</a:t>
            </a:fld>
            <a:endParaRPr lang="en-US" sz="1200"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ea typeface="ＭＳ Ｐゴシック" pitchFamily="-111" charset="-128"/>
              </a:rPr>
              <a:t>Photo from www.energystar.org</a:t>
            </a:r>
          </a:p>
          <a:p>
            <a:pPr eaLnBrk="1" hangingPunct="1"/>
            <a:endParaRPr lang="en-US" smtClean="0">
              <a:latin typeface="Arial" charset="0"/>
              <a:ea typeface="ＭＳ Ｐゴシック" pitchFamily="-111"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fld id="{39B06800-A697-4A82-A54D-12306A8104E3}" type="slidenum">
              <a:rPr lang="en-US" sz="1200" smtClean="0"/>
              <a:pPr/>
              <a:t>24</a:t>
            </a:fld>
            <a:endParaRPr lang="en-US" sz="1200"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ea typeface="ＭＳ Ｐゴシック" pitchFamily="-111" charset="-128"/>
              </a:rPr>
              <a:t>Photo taken by Jennifer Barrie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fld id="{8191090A-799C-4496-9CF8-BA55A663D932}" type="slidenum">
              <a:rPr lang="en-US" sz="1200" smtClean="0"/>
              <a:pPr/>
              <a:t>25</a:t>
            </a:fld>
            <a:endParaRPr lang="en-US" sz="1200"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ea typeface="ＭＳ Ｐゴシック" pitchFamily="-111" charset="-128"/>
              </a:rPr>
              <a:t>Photo from Alliance to Save Energy</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fld id="{350A2E61-CBC3-47B2-BCB2-D81A380C7A93}" type="slidenum">
              <a:rPr lang="en-US" sz="1200" smtClean="0"/>
              <a:pPr/>
              <a:t>26</a:t>
            </a:fld>
            <a:endParaRPr lang="en-US" sz="1200"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ea typeface="ＭＳ Ｐゴシック" pitchFamily="-111" charset="-128"/>
              </a:rPr>
              <a:t>Photo from:</a:t>
            </a:r>
          </a:p>
          <a:p>
            <a:pPr eaLnBrk="1" hangingPunct="1"/>
            <a:r>
              <a:rPr lang="en-US" smtClean="0">
                <a:latin typeface="Arial" charset="0"/>
                <a:ea typeface="ＭＳ Ｐゴシック" pitchFamily="-111" charset="-128"/>
              </a:rPr>
              <a:t>http://alt-e.blogspot.com/2005/04/energy-efficiency-led-lights-to.html</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fld id="{77DEBC3B-840C-46DD-89CA-4B90998DB2DD}" type="slidenum">
              <a:rPr lang="en-US" sz="1200" smtClean="0"/>
              <a:pPr/>
              <a:t>27</a:t>
            </a:fld>
            <a:endParaRPr lang="en-US" sz="1200"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ea typeface="ＭＳ Ｐゴシック" pitchFamily="-111" charset="-128"/>
              </a:rPr>
              <a:t>Photo from www.greenpowerswitch.org</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fld id="{19E72D4E-13E3-48BA-A96E-1460B1A18477}" type="slidenum">
              <a:rPr lang="en-US" sz="1200" smtClean="0"/>
              <a:pPr/>
              <a:t>28</a:t>
            </a:fld>
            <a:endParaRPr lang="en-US" sz="1200"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ea typeface="ＭＳ Ｐゴシック" pitchFamily="-111" charset="-128"/>
              </a:rPr>
              <a:t>This PowerPoint presentation can be used with Activity 9 in the Kilowatt Ours Companion Curriculum: “Kilowatt Ours Quiz Show”.</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ea typeface="ＭＳ Ｐゴシック" pitchFamily="-111" charset="-128"/>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fld id="{51C481BA-874C-4AE9-9CD4-5039809AF7A6}" type="slidenum">
              <a:rPr lang="en-US" sz="1200" smtClean="0"/>
              <a:pPr/>
              <a:t>30</a:t>
            </a:fld>
            <a:endParaRPr 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fld id="{852B1430-8068-4499-B67A-A4DE9C748B6E}" type="slidenum">
              <a:rPr lang="en-US" sz="1200" smtClean="0"/>
              <a:pPr/>
              <a:t>3</a:t>
            </a:fld>
            <a:endParaRPr lang="en-US" sz="1200"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ea typeface="ＭＳ Ｐゴシック" pitchFamily="-111" charset="-128"/>
              </a:rPr>
              <a:t>Photos taken from:</a:t>
            </a:r>
          </a:p>
          <a:p>
            <a:pPr eaLnBrk="1" hangingPunct="1"/>
            <a:r>
              <a:rPr lang="en-US" smtClean="0">
                <a:latin typeface="Arial" charset="0"/>
                <a:ea typeface="ＭＳ Ｐゴシック" pitchFamily="-111" charset="-128"/>
              </a:rPr>
              <a:t>https://lorrainecyr.wordpress.com/2010/02/01/energy-saving-light-bulbs/</a:t>
            </a:r>
          </a:p>
          <a:p>
            <a:pPr eaLnBrk="1" hangingPunct="1"/>
            <a:r>
              <a:rPr lang="en-US" smtClean="0">
                <a:latin typeface="Arial" charset="0"/>
                <a:ea typeface="ＭＳ Ｐゴシック" pitchFamily="-111" charset="-128"/>
              </a:rPr>
              <a:t>http://www.flickr.com/photos/caveman_92223/3346906435/</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ea typeface="ＭＳ Ｐゴシック" pitchFamily="-111" charset="-128"/>
            </a:endParaRP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fld id="{C160930A-187F-48EF-BB53-FF8B226B7482}" type="slidenum">
              <a:rPr lang="en-US" sz="1200" smtClean="0"/>
              <a:pPr/>
              <a:t>31</a:t>
            </a:fld>
            <a:endParaRPr 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fld id="{D1FA5996-420F-43E8-9011-719054213828}" type="slidenum">
              <a:rPr lang="en-US" sz="1200" smtClean="0"/>
              <a:pPr/>
              <a:t>4</a:t>
            </a:fld>
            <a:endParaRPr lang="en-US" sz="1200"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ea typeface="ＭＳ Ｐゴシック" pitchFamily="-111" charset="-128"/>
              </a:rPr>
              <a:t>Photos taken from:</a:t>
            </a:r>
          </a:p>
          <a:p>
            <a:pPr eaLnBrk="1" hangingPunct="1"/>
            <a:r>
              <a:rPr lang="en-US" smtClean="0">
                <a:latin typeface="Arial" charset="0"/>
                <a:ea typeface="ＭＳ Ｐゴシック" pitchFamily="-111" charset="-128"/>
              </a:rPr>
              <a:t>http://www.sodahead.com/living/do-you-say-take-or-get-a-shower/question-1525277/?link=ibaf&amp;q=shower&amp;imgurl=http://4.bp.blogspot.com/_cbe3m3jV_iQ/TIg53dkkeiI/AAAAAAAAAxE/YPu3PLR7v8s/s1600/0511-0901-0516-4420_Man_Singing_in_the_Shower_clipart_image.jpg.png</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fld id="{A58E43F0-C4E7-42F2-9746-29D0CC53224A}" type="slidenum">
              <a:rPr lang="en-US" sz="1200" smtClean="0"/>
              <a:pPr/>
              <a:t>5</a:t>
            </a:fld>
            <a:endParaRPr lang="en-US" sz="1200"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ea typeface="ＭＳ Ｐゴシック" pitchFamily="-111" charset="-128"/>
              </a:rPr>
              <a:t>Photo from: Kilowatt Ours</a:t>
            </a:r>
          </a:p>
          <a:p>
            <a:pPr eaLnBrk="1" hangingPunct="1"/>
            <a:endParaRPr lang="en-US" smtClean="0">
              <a:latin typeface="Arial" charset="0"/>
              <a:ea typeface="ＭＳ Ｐゴシック" pitchFamily="-111"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fld id="{5F3932E0-872B-4D36-84CC-2BB9DCD1C232}" type="slidenum">
              <a:rPr lang="en-US" sz="1200" smtClean="0"/>
              <a:pPr/>
              <a:t>6</a:t>
            </a:fld>
            <a:endParaRPr lang="en-US" sz="1200"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ea typeface="ＭＳ Ｐゴシック" pitchFamily="-111" charset="-128"/>
              </a:rPr>
              <a:t>Photo taken from Alliance to Save Energy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fld id="{C6591D86-138A-43E4-82C2-85532398D97D}" type="slidenum">
              <a:rPr lang="en-US" sz="1200" smtClean="0"/>
              <a:pPr/>
              <a:t>7</a:t>
            </a:fld>
            <a:endParaRPr lang="en-US" sz="120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ea typeface="ＭＳ Ｐゴシック" pitchFamily="-111" charset="-128"/>
              </a:rPr>
              <a:t>Photo from: Kilowatt Ours</a:t>
            </a:r>
          </a:p>
          <a:p>
            <a:pPr eaLnBrk="1" hangingPunct="1"/>
            <a:endParaRPr lang="en-US" smtClean="0">
              <a:latin typeface="Arial" charset="0"/>
              <a:ea typeface="ＭＳ Ｐゴシック" pitchFamily="-111"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fld id="{D12450BB-011F-43A8-A7B7-5652B4B38AA0}" type="slidenum">
              <a:rPr lang="en-US" sz="1200" smtClean="0"/>
              <a:pPr/>
              <a:t>8</a:t>
            </a:fld>
            <a:endParaRPr lang="en-US" sz="120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ea typeface="ＭＳ Ｐゴシック" pitchFamily="-111" charset="-128"/>
              </a:rPr>
              <a:t>Photos taken from:</a:t>
            </a:r>
          </a:p>
          <a:p>
            <a:pPr eaLnBrk="1" hangingPunct="1"/>
            <a:r>
              <a:rPr lang="en-US" smtClean="0">
                <a:latin typeface="Arial" charset="0"/>
                <a:ea typeface="ＭＳ Ｐゴシック" pitchFamily="-111" charset="-128"/>
              </a:rPr>
              <a:t>http://www.heatingoil.com/category/blog/natural-gas-blog/</a:t>
            </a:r>
          </a:p>
          <a:p>
            <a:pPr eaLnBrk="1" hangingPunct="1"/>
            <a:r>
              <a:rPr lang="en-US" smtClean="0">
                <a:latin typeface="Arial" charset="0"/>
                <a:ea typeface="ＭＳ Ｐゴシック" pitchFamily="-111" charset="-128"/>
              </a:rPr>
              <a:t>http://inhabitat.com/texas-breaks-u-s-wind-power-generation-record/</a:t>
            </a:r>
          </a:p>
          <a:p>
            <a:pPr eaLnBrk="1" hangingPunct="1"/>
            <a:r>
              <a:rPr lang="en-US" smtClean="0">
                <a:latin typeface="Arial" charset="0"/>
                <a:ea typeface="ＭＳ Ｐゴシック" pitchFamily="-111" charset="-128"/>
              </a:rPr>
              <a:t>http://www.oerb.com/Default.aspx?tabid=331&amp;ArticleId=77</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fld id="{394AA86C-D079-493C-8BF3-F9888C774A37}" type="slidenum">
              <a:rPr lang="en-US" sz="1200" smtClean="0"/>
              <a:pPr/>
              <a:t>9</a:t>
            </a:fld>
            <a:endParaRPr lang="en-US" sz="1200"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ea typeface="ＭＳ Ｐゴシック" pitchFamily="-111" charset="-128"/>
              </a:rPr>
              <a:t>Photo from: Kilowatt Ours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1234D3-D1D2-42C9-A641-589F61A077D2}" type="slidenum">
              <a:rPr lang="en-US"/>
              <a:pPr>
                <a:defRPr/>
              </a:pPr>
              <a:t>‹#›</a:t>
            </a:fld>
            <a:endParaRPr lang="en-US"/>
          </a:p>
        </p:txBody>
      </p:sp>
    </p:spTree>
    <p:extLst>
      <p:ext uri="{BB962C8B-B14F-4D97-AF65-F5344CB8AC3E}">
        <p14:creationId xmlns:p14="http://schemas.microsoft.com/office/powerpoint/2010/main" val="3359199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4ACC14-23B1-4486-B8FA-FF62CD118D10}" type="slidenum">
              <a:rPr lang="en-US"/>
              <a:pPr>
                <a:defRPr/>
              </a:pPr>
              <a:t>‹#›</a:t>
            </a:fld>
            <a:endParaRPr lang="en-US"/>
          </a:p>
        </p:txBody>
      </p:sp>
    </p:spTree>
    <p:extLst>
      <p:ext uri="{BB962C8B-B14F-4D97-AF65-F5344CB8AC3E}">
        <p14:creationId xmlns:p14="http://schemas.microsoft.com/office/powerpoint/2010/main" val="3689811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CBF70A-6C1F-4C96-ABDD-FA0294B76CF1}" type="slidenum">
              <a:rPr lang="en-US"/>
              <a:pPr>
                <a:defRPr/>
              </a:pPr>
              <a:t>‹#›</a:t>
            </a:fld>
            <a:endParaRPr lang="en-US"/>
          </a:p>
        </p:txBody>
      </p:sp>
    </p:spTree>
    <p:extLst>
      <p:ext uri="{BB962C8B-B14F-4D97-AF65-F5344CB8AC3E}">
        <p14:creationId xmlns:p14="http://schemas.microsoft.com/office/powerpoint/2010/main" val="4110198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5532A1-DD4E-41B0-AD2D-5B02527F70F6}" type="slidenum">
              <a:rPr lang="en-US"/>
              <a:pPr>
                <a:defRPr/>
              </a:pPr>
              <a:t>‹#›</a:t>
            </a:fld>
            <a:endParaRPr lang="en-US"/>
          </a:p>
        </p:txBody>
      </p:sp>
    </p:spTree>
    <p:extLst>
      <p:ext uri="{BB962C8B-B14F-4D97-AF65-F5344CB8AC3E}">
        <p14:creationId xmlns:p14="http://schemas.microsoft.com/office/powerpoint/2010/main" val="2735315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2D8228-83A1-4EC9-92CB-A0298848689A}" type="slidenum">
              <a:rPr lang="en-US"/>
              <a:pPr>
                <a:defRPr/>
              </a:pPr>
              <a:t>‹#›</a:t>
            </a:fld>
            <a:endParaRPr lang="en-US"/>
          </a:p>
        </p:txBody>
      </p:sp>
    </p:spTree>
    <p:extLst>
      <p:ext uri="{BB962C8B-B14F-4D97-AF65-F5344CB8AC3E}">
        <p14:creationId xmlns:p14="http://schemas.microsoft.com/office/powerpoint/2010/main" val="3818111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3B76303-2966-45B2-A28F-2FC224A4D218}" type="slidenum">
              <a:rPr lang="en-US"/>
              <a:pPr>
                <a:defRPr/>
              </a:pPr>
              <a:t>‹#›</a:t>
            </a:fld>
            <a:endParaRPr lang="en-US"/>
          </a:p>
        </p:txBody>
      </p:sp>
    </p:spTree>
    <p:extLst>
      <p:ext uri="{BB962C8B-B14F-4D97-AF65-F5344CB8AC3E}">
        <p14:creationId xmlns:p14="http://schemas.microsoft.com/office/powerpoint/2010/main" val="1327992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E4672B7-0DE6-4CD5-AB4B-35A09F12F7E7}" type="slidenum">
              <a:rPr lang="en-US"/>
              <a:pPr>
                <a:defRPr/>
              </a:pPr>
              <a:t>‹#›</a:t>
            </a:fld>
            <a:endParaRPr lang="en-US"/>
          </a:p>
        </p:txBody>
      </p:sp>
    </p:spTree>
    <p:extLst>
      <p:ext uri="{BB962C8B-B14F-4D97-AF65-F5344CB8AC3E}">
        <p14:creationId xmlns:p14="http://schemas.microsoft.com/office/powerpoint/2010/main" val="828368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749840E-3D5B-4FC4-8359-C2A196C69B86}" type="slidenum">
              <a:rPr lang="en-US"/>
              <a:pPr>
                <a:defRPr/>
              </a:pPr>
              <a:t>‹#›</a:t>
            </a:fld>
            <a:endParaRPr lang="en-US"/>
          </a:p>
        </p:txBody>
      </p:sp>
    </p:spTree>
    <p:extLst>
      <p:ext uri="{BB962C8B-B14F-4D97-AF65-F5344CB8AC3E}">
        <p14:creationId xmlns:p14="http://schemas.microsoft.com/office/powerpoint/2010/main" val="712476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2BBCE9A-B994-4F41-8A5F-E203DE1D1C4C}" type="slidenum">
              <a:rPr lang="en-US"/>
              <a:pPr>
                <a:defRPr/>
              </a:pPr>
              <a:t>‹#›</a:t>
            </a:fld>
            <a:endParaRPr lang="en-US"/>
          </a:p>
        </p:txBody>
      </p:sp>
    </p:spTree>
    <p:extLst>
      <p:ext uri="{BB962C8B-B14F-4D97-AF65-F5344CB8AC3E}">
        <p14:creationId xmlns:p14="http://schemas.microsoft.com/office/powerpoint/2010/main" val="44124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DD011D-CA4A-4334-B2EC-0021EC4F233A}" type="slidenum">
              <a:rPr lang="en-US"/>
              <a:pPr>
                <a:defRPr/>
              </a:pPr>
              <a:t>‹#›</a:t>
            </a:fld>
            <a:endParaRPr lang="en-US"/>
          </a:p>
        </p:txBody>
      </p:sp>
    </p:spTree>
    <p:extLst>
      <p:ext uri="{BB962C8B-B14F-4D97-AF65-F5344CB8AC3E}">
        <p14:creationId xmlns:p14="http://schemas.microsoft.com/office/powerpoint/2010/main" val="3820468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4C82416-5303-48AB-8ADC-CCF9000DA9B7}" type="slidenum">
              <a:rPr lang="en-US"/>
              <a:pPr>
                <a:defRPr/>
              </a:pPr>
              <a:t>‹#›</a:t>
            </a:fld>
            <a:endParaRPr lang="en-US"/>
          </a:p>
        </p:txBody>
      </p:sp>
    </p:spTree>
    <p:extLst>
      <p:ext uri="{BB962C8B-B14F-4D97-AF65-F5344CB8AC3E}">
        <p14:creationId xmlns:p14="http://schemas.microsoft.com/office/powerpoint/2010/main" val="484582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8B3EC9E2-BE9F-44DA-BC45-7AC3091A33D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06" charset="0"/>
          <a:ea typeface="ＭＳ Ｐゴシック" pitchFamily="-106" charset="-128"/>
          <a:cs typeface="ＭＳ Ｐゴシック" pitchFamily="-106" charset="-128"/>
        </a:defRPr>
      </a:lvl2pPr>
      <a:lvl3pPr algn="ctr" rtl="0" eaLnBrk="0" fontAlgn="base" hangingPunct="0">
        <a:spcBef>
          <a:spcPct val="0"/>
        </a:spcBef>
        <a:spcAft>
          <a:spcPct val="0"/>
        </a:spcAft>
        <a:defRPr sz="4400">
          <a:solidFill>
            <a:schemeClr val="tx2"/>
          </a:solidFill>
          <a:latin typeface="Arial" pitchFamily="-106" charset="0"/>
          <a:ea typeface="ＭＳ Ｐゴシック" pitchFamily="-106" charset="-128"/>
          <a:cs typeface="ＭＳ Ｐゴシック" pitchFamily="-106" charset="-128"/>
        </a:defRPr>
      </a:lvl3pPr>
      <a:lvl4pPr algn="ctr" rtl="0" eaLnBrk="0" fontAlgn="base" hangingPunct="0">
        <a:spcBef>
          <a:spcPct val="0"/>
        </a:spcBef>
        <a:spcAft>
          <a:spcPct val="0"/>
        </a:spcAft>
        <a:defRPr sz="4400">
          <a:solidFill>
            <a:schemeClr val="tx2"/>
          </a:solidFill>
          <a:latin typeface="Arial" pitchFamily="-106" charset="0"/>
          <a:ea typeface="ＭＳ Ｐゴシック" pitchFamily="-106" charset="-128"/>
          <a:cs typeface="ＭＳ Ｐゴシック" pitchFamily="-106" charset="-128"/>
        </a:defRPr>
      </a:lvl4pPr>
      <a:lvl5pPr algn="ctr" rtl="0" eaLnBrk="0" fontAlgn="base" hangingPunct="0">
        <a:spcBef>
          <a:spcPct val="0"/>
        </a:spcBef>
        <a:spcAft>
          <a:spcPct val="0"/>
        </a:spcAft>
        <a:defRPr sz="4400">
          <a:solidFill>
            <a:schemeClr val="tx2"/>
          </a:solidFill>
          <a:latin typeface="Arial" pitchFamily="-106" charset="0"/>
          <a:ea typeface="ＭＳ Ｐゴシック" pitchFamily="-106" charset="-128"/>
          <a:cs typeface="ＭＳ Ｐゴシック" pitchFamily="-106" charset="-128"/>
        </a:defRPr>
      </a:lvl5pPr>
      <a:lvl6pPr marL="457200" algn="ctr" rtl="0" fontAlgn="base">
        <a:spcBef>
          <a:spcPct val="0"/>
        </a:spcBef>
        <a:spcAft>
          <a:spcPct val="0"/>
        </a:spcAft>
        <a:defRPr sz="4400">
          <a:solidFill>
            <a:schemeClr val="tx2"/>
          </a:solidFill>
          <a:latin typeface="Arial" pitchFamily="-106" charset="0"/>
          <a:ea typeface="ＭＳ Ｐゴシック" pitchFamily="-106" charset="-128"/>
          <a:cs typeface="ＭＳ Ｐゴシック" pitchFamily="-106" charset="-128"/>
        </a:defRPr>
      </a:lvl6pPr>
      <a:lvl7pPr marL="914400" algn="ctr" rtl="0" fontAlgn="base">
        <a:spcBef>
          <a:spcPct val="0"/>
        </a:spcBef>
        <a:spcAft>
          <a:spcPct val="0"/>
        </a:spcAft>
        <a:defRPr sz="4400">
          <a:solidFill>
            <a:schemeClr val="tx2"/>
          </a:solidFill>
          <a:latin typeface="Arial" pitchFamily="-106" charset="0"/>
          <a:ea typeface="ＭＳ Ｐゴシック" pitchFamily="-106" charset="-128"/>
          <a:cs typeface="ＭＳ Ｐゴシック" pitchFamily="-106" charset="-128"/>
        </a:defRPr>
      </a:lvl7pPr>
      <a:lvl8pPr marL="1371600" algn="ctr" rtl="0" fontAlgn="base">
        <a:spcBef>
          <a:spcPct val="0"/>
        </a:spcBef>
        <a:spcAft>
          <a:spcPct val="0"/>
        </a:spcAft>
        <a:defRPr sz="4400">
          <a:solidFill>
            <a:schemeClr val="tx2"/>
          </a:solidFill>
          <a:latin typeface="Arial" pitchFamily="-106" charset="0"/>
          <a:ea typeface="ＭＳ Ｐゴシック" pitchFamily="-106" charset="-128"/>
          <a:cs typeface="ＭＳ Ｐゴシック" pitchFamily="-106" charset="-128"/>
        </a:defRPr>
      </a:lvl8pPr>
      <a:lvl9pPr marL="1828800" algn="ctr" rtl="0" fontAlgn="base">
        <a:spcBef>
          <a:spcPct val="0"/>
        </a:spcBef>
        <a:spcAft>
          <a:spcPct val="0"/>
        </a:spcAft>
        <a:defRPr sz="4400">
          <a:solidFill>
            <a:schemeClr val="tx2"/>
          </a:solidFill>
          <a:latin typeface="Arial" pitchFamily="-106" charset="0"/>
          <a:ea typeface="ＭＳ Ｐゴシック" pitchFamily="-106" charset="-128"/>
          <a:cs typeface="ＭＳ Ｐゴシック" pitchFamily="-106"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slide" Target="slide2.xml"/><Relationship Id="rId7"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4.xml"/><Relationship Id="rId18" Type="http://schemas.openxmlformats.org/officeDocument/2006/relationships/slide" Target="slide23.xml"/><Relationship Id="rId26" Type="http://schemas.openxmlformats.org/officeDocument/2006/relationships/slide" Target="slide27.xml"/><Relationship Id="rId3" Type="http://schemas.openxmlformats.org/officeDocument/2006/relationships/slide" Target="slide9.xml"/><Relationship Id="rId21" Type="http://schemas.openxmlformats.org/officeDocument/2006/relationships/slide" Target="slide25.xml"/><Relationship Id="rId7" Type="http://schemas.openxmlformats.org/officeDocument/2006/relationships/slide" Target="slide4.xml"/><Relationship Id="rId12" Type="http://schemas.openxmlformats.org/officeDocument/2006/relationships/slide" Target="slide13.xml"/><Relationship Id="rId17" Type="http://schemas.openxmlformats.org/officeDocument/2006/relationships/slide" Target="slide18.xml"/><Relationship Id="rId25" Type="http://schemas.openxmlformats.org/officeDocument/2006/relationships/slide" Target="slide22.xml"/><Relationship Id="rId2" Type="http://schemas.openxmlformats.org/officeDocument/2006/relationships/notesSlide" Target="../notesSlides/notesSlide2.xml"/><Relationship Id="rId16" Type="http://schemas.openxmlformats.org/officeDocument/2006/relationships/slide" Target="slide17.xml"/><Relationship Id="rId20" Type="http://schemas.openxmlformats.org/officeDocument/2006/relationships/slide" Target="slide20.xml"/><Relationship Id="rId1" Type="http://schemas.openxmlformats.org/officeDocument/2006/relationships/slideLayout" Target="../slideLayouts/slideLayout7.xml"/><Relationship Id="rId6" Type="http://schemas.openxmlformats.org/officeDocument/2006/relationships/slide" Target="slide5.xml"/><Relationship Id="rId11" Type="http://schemas.openxmlformats.org/officeDocument/2006/relationships/slide" Target="slide10.xml"/><Relationship Id="rId24" Type="http://schemas.openxmlformats.org/officeDocument/2006/relationships/slide" Target="slide26.xml"/><Relationship Id="rId5" Type="http://schemas.openxmlformats.org/officeDocument/2006/relationships/slide" Target="slide6.xml"/><Relationship Id="rId15" Type="http://schemas.openxmlformats.org/officeDocument/2006/relationships/slide" Target="slide16.xml"/><Relationship Id="rId23" Type="http://schemas.openxmlformats.org/officeDocument/2006/relationships/slide" Target="slide21.xml"/><Relationship Id="rId10" Type="http://schemas.openxmlformats.org/officeDocument/2006/relationships/slide" Target="slide12.xml"/><Relationship Id="rId19" Type="http://schemas.openxmlformats.org/officeDocument/2006/relationships/slide" Target="slide19.xml"/><Relationship Id="rId4" Type="http://schemas.openxmlformats.org/officeDocument/2006/relationships/slide" Target="slide8.xml"/><Relationship Id="rId9" Type="http://schemas.openxmlformats.org/officeDocument/2006/relationships/slide" Target="slide11.xml"/><Relationship Id="rId14" Type="http://schemas.openxmlformats.org/officeDocument/2006/relationships/slide" Target="slide15.xml"/><Relationship Id="rId22" Type="http://schemas.openxmlformats.org/officeDocument/2006/relationships/slide" Target="slide24.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49.jpeg"/><Relationship Id="rId4" Type="http://schemas.openxmlformats.org/officeDocument/2006/relationships/image" Target="../media/image48.jpeg"/></Relationships>
</file>

<file path=ppt/slides/_rels/slide29.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image" Target="../media/image50.jpeg"/><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724400" y="2057400"/>
            <a:ext cx="914400" cy="685800"/>
          </a:xfrm>
        </p:spPr>
        <p:txBody>
          <a:bodyPr/>
          <a:lstStyle/>
          <a:p>
            <a:pPr eaLnBrk="1" hangingPunct="1"/>
            <a:r>
              <a:rPr lang="en-US" sz="4000" smtClean="0">
                <a:solidFill>
                  <a:srgbClr val="008000"/>
                </a:solidFill>
              </a:rPr>
              <a:t/>
            </a:r>
            <a:br>
              <a:rPr lang="en-US" sz="4000" smtClean="0">
                <a:solidFill>
                  <a:srgbClr val="008000"/>
                </a:solidFill>
              </a:rPr>
            </a:br>
            <a:r>
              <a:rPr lang="en-US" sz="4000" smtClean="0">
                <a:solidFill>
                  <a:schemeClr val="accent2"/>
                </a:solidFill>
              </a:rPr>
              <a:t/>
            </a:r>
            <a:br>
              <a:rPr lang="en-US" sz="4000" smtClean="0">
                <a:solidFill>
                  <a:schemeClr val="accent2"/>
                </a:solidFill>
              </a:rPr>
            </a:br>
            <a:endParaRPr lang="en-US" smtClean="0"/>
          </a:p>
        </p:txBody>
      </p:sp>
      <p:pic>
        <p:nvPicPr>
          <p:cNvPr id="2051" name="Picture 3" descr="hog_poster_large.pdf"/>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6200" y="0"/>
            <a:ext cx="347027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ASE logo_stacked (2008)"/>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228600" y="5715000"/>
            <a:ext cx="1371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3" name="Group 17"/>
          <p:cNvGrpSpPr>
            <a:grpSpLocks/>
          </p:cNvGrpSpPr>
          <p:nvPr/>
        </p:nvGrpSpPr>
        <p:grpSpPr bwMode="auto">
          <a:xfrm>
            <a:off x="3429000" y="762000"/>
            <a:ext cx="3886200" cy="2524125"/>
            <a:chOff x="3429000" y="762000"/>
            <a:chExt cx="3886200" cy="2523530"/>
          </a:xfrm>
        </p:grpSpPr>
        <p:grpSp>
          <p:nvGrpSpPr>
            <p:cNvPr id="3" name="Group 15"/>
            <p:cNvGrpSpPr/>
            <p:nvPr/>
          </p:nvGrpSpPr>
          <p:grpSpPr>
            <a:xfrm>
              <a:off x="3429000" y="762000"/>
              <a:ext cx="3886200" cy="2514600"/>
              <a:chOff x="3352800" y="762000"/>
              <a:chExt cx="3886200" cy="2514600"/>
            </a:xfrm>
            <a:noFill/>
          </p:grpSpPr>
          <p:grpSp>
            <p:nvGrpSpPr>
              <p:cNvPr id="4" name="Group 14"/>
              <p:cNvGrpSpPr/>
              <p:nvPr/>
            </p:nvGrpSpPr>
            <p:grpSpPr>
              <a:xfrm>
                <a:off x="3352800" y="762000"/>
                <a:ext cx="3886200" cy="2514600"/>
                <a:chOff x="3352800" y="762000"/>
                <a:chExt cx="3886200" cy="2514600"/>
              </a:xfrm>
              <a:grpFill/>
            </p:grpSpPr>
            <p:sp>
              <p:nvSpPr>
                <p:cNvPr id="14" name="Rectangle 13"/>
                <p:cNvSpPr/>
                <p:nvPr/>
              </p:nvSpPr>
              <p:spPr bwMode="auto">
                <a:xfrm>
                  <a:off x="3429000" y="762000"/>
                  <a:ext cx="3810000" cy="2514600"/>
                </a:xfrm>
                <a:prstGeom prst="rect">
                  <a:avLst/>
                </a:prstGeom>
                <a:grpFill/>
                <a:ln w="9525" cap="flat" cmpd="sng" algn="ctr">
                  <a:noFill/>
                  <a:prstDash val="solid"/>
                  <a:round/>
                  <a:headEnd type="none" w="med" len="med"/>
                  <a:tailEnd type="none" w="med" len="med"/>
                </a:ln>
                <a:effectLst/>
              </p:spPr>
              <p:txBody>
                <a:bodyPr/>
                <a:lstStyle/>
                <a:p>
                  <a:pPr>
                    <a:defRPr/>
                  </a:pPr>
                  <a:endParaRPr lang="en-US">
                    <a:latin typeface="Arial" pitchFamily="-106" charset="0"/>
                    <a:ea typeface="ＭＳ Ｐゴシック" pitchFamily="-106" charset="-128"/>
                  </a:endParaRPr>
                </a:p>
              </p:txBody>
            </p:sp>
            <p:sp>
              <p:nvSpPr>
                <p:cNvPr id="7" name="Rectangle 6"/>
                <p:cNvSpPr/>
                <p:nvPr/>
              </p:nvSpPr>
              <p:spPr>
                <a:xfrm>
                  <a:off x="3352800" y="914400"/>
                  <a:ext cx="3756157" cy="1015663"/>
                </a:xfrm>
                <a:prstGeom prst="rect">
                  <a:avLst/>
                </a:prstGeom>
                <a:grpFill/>
                <a:ln>
                  <a:noFill/>
                </a:ln>
              </p:spPr>
              <p:txBody>
                <a:bodyPr wrap="none">
                  <a:spAutoFit/>
                </a:bodyPr>
                <a:lstStyle/>
                <a:p>
                  <a:pPr algn="ctr">
                    <a:defRPr/>
                  </a:pPr>
                  <a:r>
                    <a:rPr lang="en-US" sz="6000" b="1" dirty="0">
                      <a:ln w="18000">
                        <a:solidFill>
                          <a:schemeClr val="bg1"/>
                        </a:solidFill>
                        <a:prstDash val="solid"/>
                        <a:miter lim="800000"/>
                      </a:ln>
                      <a:effectLst>
                        <a:outerShdw blurRad="25500" dist="23000" dir="7020000" algn="tl">
                          <a:srgbClr val="000000">
                            <a:alpha val="50000"/>
                          </a:srgbClr>
                        </a:outerShdw>
                      </a:effectLst>
                      <a:latin typeface="Impact" pitchFamily="34" charset="0"/>
                    </a:rPr>
                    <a:t>Energy</a:t>
                  </a:r>
                  <a:r>
                    <a:rPr lang="en-US" sz="6000" b="1" dirty="0">
                      <a:ln w="18000">
                        <a:solidFill>
                          <a:schemeClr val="accent2">
                            <a:satMod val="140000"/>
                          </a:schemeClr>
                        </a:solidFill>
                        <a:prstDash val="solid"/>
                        <a:miter lim="800000"/>
                      </a:ln>
                      <a:effectLst>
                        <a:outerShdw blurRad="25500" dist="23000" dir="7020000" algn="tl">
                          <a:srgbClr val="000000">
                            <a:alpha val="50000"/>
                          </a:srgbClr>
                        </a:outerShdw>
                      </a:effectLst>
                    </a:rPr>
                    <a:t> </a:t>
                  </a:r>
                  <a:r>
                    <a:rPr lang="en-US" sz="6000" b="1" dirty="0">
                      <a:ln w="18000">
                        <a:solidFill>
                          <a:schemeClr val="bg1"/>
                        </a:solidFill>
                        <a:prstDash val="solid"/>
                        <a:miter lim="800000"/>
                      </a:ln>
                      <a:effectLst>
                        <a:outerShdw blurRad="25500" dist="23000" dir="7020000" algn="tl">
                          <a:srgbClr val="000000">
                            <a:alpha val="50000"/>
                          </a:srgbClr>
                        </a:outerShdw>
                      </a:effectLst>
                      <a:latin typeface="Impact" pitchFamily="34" charset="0"/>
                    </a:rPr>
                    <a:t>Hog</a:t>
                  </a:r>
                </a:p>
              </p:txBody>
            </p:sp>
          </p:grpSp>
          <p:sp>
            <p:nvSpPr>
              <p:cNvPr id="8" name="Rectangle 7"/>
              <p:cNvSpPr/>
              <p:nvPr/>
            </p:nvSpPr>
            <p:spPr>
              <a:xfrm>
                <a:off x="4572000" y="1752600"/>
                <a:ext cx="1143000" cy="707886"/>
              </a:xfrm>
              <a:prstGeom prst="rect">
                <a:avLst/>
              </a:prstGeom>
              <a:grpFill/>
              <a:ln>
                <a:noFill/>
              </a:ln>
            </p:spPr>
            <p:txBody>
              <a:bodyPr>
                <a:spAutoFit/>
              </a:bodyPr>
              <a:lstStyle/>
              <a:p>
                <a:pPr algn="ctr">
                  <a:defRPr/>
                </a:pPr>
                <a:r>
                  <a:rPr lang="en-US" sz="4000" b="1" dirty="0">
                    <a:ln w="12700">
                      <a:solidFill>
                        <a:srgbClr val="FFFF00"/>
                      </a:solidFill>
                      <a:prstDash val="solid"/>
                    </a:ln>
                    <a:solidFill>
                      <a:srgbClr val="FF0000"/>
                    </a:solidFill>
                    <a:effectLst>
                      <a:outerShdw blurRad="41275" dist="20320" dir="1800000" algn="tl" rotWithShape="0">
                        <a:srgbClr val="000000">
                          <a:alpha val="40000"/>
                        </a:srgbClr>
                      </a:outerShdw>
                    </a:effectLst>
                  </a:rPr>
                  <a:t>vs.</a:t>
                </a:r>
              </a:p>
            </p:txBody>
          </p:sp>
        </p:grpSp>
        <p:sp>
          <p:nvSpPr>
            <p:cNvPr id="9" name="Rectangle 8"/>
            <p:cNvSpPr/>
            <p:nvPr/>
          </p:nvSpPr>
          <p:spPr>
            <a:xfrm>
              <a:off x="3505200" y="2362200"/>
              <a:ext cx="3749040" cy="923330"/>
            </a:xfrm>
            <a:prstGeom prst="rect">
              <a:avLst/>
            </a:prstGeom>
            <a:noFill/>
          </p:spPr>
          <p:txBody>
            <a:bodyPr wrap="none">
              <a:spAutoFit/>
            </a:bodyPr>
            <a:lstStyle/>
            <a:p>
              <a:pPr algn="ctr">
                <a:defRPr/>
              </a:pPr>
              <a:r>
                <a:rPr lang="en-US" sz="5400" b="1" dirty="0">
                  <a:ln w="17780" cmpd="sng">
                    <a:solidFill>
                      <a:srgbClr val="FFFFFF"/>
                    </a:solidFill>
                    <a:prstDash val="solid"/>
                    <a:miter lim="800000"/>
                  </a:ln>
                  <a:solidFill>
                    <a:srgbClr val="000000"/>
                  </a:solidFill>
                  <a:effectLst>
                    <a:outerShdw blurRad="50800" algn="tl" rotWithShape="0">
                      <a:srgbClr val="000000"/>
                    </a:outerShdw>
                  </a:effectLst>
                  <a:latin typeface="Impact" pitchFamily="34" charset="0"/>
                </a:rPr>
                <a:t>Hog Busters</a:t>
              </a: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838200"/>
            <a:ext cx="7772400" cy="1143000"/>
          </a:xfrm>
        </p:spPr>
        <p:txBody>
          <a:bodyPr/>
          <a:lstStyle/>
          <a:p>
            <a:pPr eaLnBrk="1" hangingPunct="1"/>
            <a:r>
              <a:rPr lang="en-US" sz="3600" smtClean="0">
                <a:solidFill>
                  <a:srgbClr val="0000FF"/>
                </a:solidFill>
              </a:rPr>
              <a:t>230. What are two non-renewable energy sources? </a:t>
            </a:r>
            <a:r>
              <a:rPr lang="en-US" sz="3600" smtClean="0"/>
              <a:t/>
            </a:r>
            <a:br>
              <a:rPr lang="en-US" sz="3600" smtClean="0"/>
            </a:br>
            <a:r>
              <a:rPr lang="en-US" sz="3600" smtClean="0">
                <a:solidFill>
                  <a:schemeClr val="accent2"/>
                </a:solidFill>
              </a:rPr>
              <a:t/>
            </a:r>
            <a:br>
              <a:rPr lang="en-US" sz="3600" smtClean="0">
                <a:solidFill>
                  <a:schemeClr val="accent2"/>
                </a:solidFill>
              </a:rPr>
            </a:br>
            <a:endParaRPr lang="en-US" smtClean="0">
              <a:solidFill>
                <a:schemeClr val="accent2"/>
              </a:solidFill>
            </a:endParaRPr>
          </a:p>
        </p:txBody>
      </p:sp>
      <p:sp>
        <p:nvSpPr>
          <p:cNvPr id="27655" name="Text Box 7"/>
          <p:cNvSpPr txBox="1">
            <a:spLocks noChangeArrowheads="1"/>
          </p:cNvSpPr>
          <p:nvPr/>
        </p:nvSpPr>
        <p:spPr bwMode="auto">
          <a:xfrm>
            <a:off x="-685800" y="1905000"/>
            <a:ext cx="533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lvl="2"/>
            <a:r>
              <a:rPr lang="en-US" b="1" i="1">
                <a:solidFill>
                  <a:schemeClr val="tx2"/>
                </a:solidFill>
              </a:rPr>
              <a:t>Answers: </a:t>
            </a:r>
            <a:r>
              <a:rPr lang="en-US" b="1" i="1"/>
              <a:t>oil, coal, natural gas, uranium </a:t>
            </a:r>
            <a:endParaRPr lang="en-US" b="1" i="1">
              <a:solidFill>
                <a:schemeClr val="tx2"/>
              </a:solidFill>
            </a:endParaRPr>
          </a:p>
          <a:p>
            <a:endParaRPr lang="en-US">
              <a:solidFill>
                <a:schemeClr val="tx2"/>
              </a:solidFill>
            </a:endParaRPr>
          </a:p>
          <a:p>
            <a:pPr>
              <a:spcBef>
                <a:spcPct val="50000"/>
              </a:spcBef>
            </a:pPr>
            <a:endParaRPr lang="en-US"/>
          </a:p>
        </p:txBody>
      </p:sp>
      <p:sp>
        <p:nvSpPr>
          <p:cNvPr id="11268" name="AutoShape 9">
            <a:hlinkClick r:id="rId3" action="ppaction://hlinksldjump" highlightClick="1"/>
          </p:cNvPr>
          <p:cNvSpPr>
            <a:spLocks noChangeArrowheads="1"/>
          </p:cNvSpPr>
          <p:nvPr/>
        </p:nvSpPr>
        <p:spPr bwMode="auto">
          <a:xfrm>
            <a:off x="8153400" y="6092825"/>
            <a:ext cx="990600" cy="762000"/>
          </a:xfrm>
          <a:prstGeom prst="actionButtonBlank">
            <a:avLst/>
          </a:prstGeom>
          <a:solidFill>
            <a:schemeClr val="accent1"/>
          </a:solidFill>
          <a:ln w="9525">
            <a:solidFill>
              <a:schemeClr val="tx1"/>
            </a:solidFill>
            <a:miter lim="800000"/>
            <a:headEnd/>
            <a:tailEnd/>
          </a:ln>
        </p:spPr>
        <p:txBody>
          <a:bodyPr wrap="none" anchor="ctr"/>
          <a:lstStyle/>
          <a:p>
            <a:endParaRPr lang="en-US"/>
          </a:p>
        </p:txBody>
      </p:sp>
      <p:sp>
        <p:nvSpPr>
          <p:cNvPr id="11269" name="AutoShape 10">
            <a:hlinkClick r:id="rId3" action="ppaction://hlinksldjump"/>
          </p:cNvPr>
          <p:cNvSpPr>
            <a:spLocks noChangeArrowheads="1"/>
          </p:cNvSpPr>
          <p:nvPr/>
        </p:nvSpPr>
        <p:spPr bwMode="auto">
          <a:xfrm>
            <a:off x="8458200" y="6321425"/>
            <a:ext cx="381000" cy="304800"/>
          </a:xfrm>
          <a:prstGeom prst="leftArrow">
            <a:avLst>
              <a:gd name="adj1" fmla="val 50000"/>
              <a:gd name="adj2" fmla="val 31250"/>
            </a:avLst>
          </a:prstGeom>
          <a:solidFill>
            <a:schemeClr val="accent1"/>
          </a:solidFill>
          <a:ln w="9525">
            <a:solidFill>
              <a:schemeClr val="tx1"/>
            </a:solidFill>
            <a:miter lim="800000"/>
            <a:headEnd/>
            <a:tailEnd/>
          </a:ln>
        </p:spPr>
        <p:txBody>
          <a:bodyPr wrap="none" anchor="ctr"/>
          <a:lstStyle/>
          <a:p>
            <a:endParaRPr lang="en-US"/>
          </a:p>
        </p:txBody>
      </p:sp>
      <p:pic>
        <p:nvPicPr>
          <p:cNvPr id="37894" name="Picture 4" descr="Stacks 4"/>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228600" y="3200400"/>
            <a:ext cx="4953000" cy="329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8" descr="images.jpeg"/>
          <p:cNvPicPr>
            <a:picLocks noChangeAspect="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5410200" y="1905000"/>
            <a:ext cx="3513138" cy="278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7655"/>
                                        </p:tgtEl>
                                        <p:attrNameLst>
                                          <p:attrName>style.visibility</p:attrName>
                                        </p:attrNameLst>
                                      </p:cBhvr>
                                      <p:to>
                                        <p:strVal val="visible"/>
                                      </p:to>
                                    </p:set>
                                    <p:anim calcmode="lin" valueType="num">
                                      <p:cBhvr>
                                        <p:cTn id="7" dur="2000" fill="hold"/>
                                        <p:tgtEl>
                                          <p:spTgt spid="27655"/>
                                        </p:tgtEl>
                                        <p:attrNameLst>
                                          <p:attrName>ppt_x</p:attrName>
                                        </p:attrNameLst>
                                      </p:cBhvr>
                                      <p:tavLst>
                                        <p:tav tm="0">
                                          <p:val>
                                            <p:strVal val="#ppt_x-.2"/>
                                          </p:val>
                                        </p:tav>
                                        <p:tav tm="100000">
                                          <p:val>
                                            <p:strVal val="#ppt_x"/>
                                          </p:val>
                                        </p:tav>
                                      </p:tavLst>
                                    </p:anim>
                                    <p:anim calcmode="lin" valueType="num">
                                      <p:cBhvr>
                                        <p:cTn id="8" dur="2000" fill="hold"/>
                                        <p:tgtEl>
                                          <p:spTgt spid="27655"/>
                                        </p:tgtEl>
                                        <p:attrNameLst>
                                          <p:attrName>ppt_y</p:attrName>
                                        </p:attrNameLst>
                                      </p:cBhvr>
                                      <p:tavLst>
                                        <p:tav tm="0">
                                          <p:val>
                                            <p:strVal val="#ppt_y"/>
                                          </p:val>
                                        </p:tav>
                                        <p:tav tm="100000">
                                          <p:val>
                                            <p:strVal val="#ppt_y"/>
                                          </p:val>
                                        </p:tav>
                                      </p:tavLst>
                                    </p:anim>
                                    <p:animEffect transition="in" filter="wipe(right)" prLst="gradientSize: 0.1">
                                      <p:cBhvr>
                                        <p:cTn id="9" dur="2000"/>
                                        <p:tgtEl>
                                          <p:spTgt spid="27655"/>
                                        </p:tgtEl>
                                      </p:cBhvr>
                                    </p:animEffect>
                                  </p:childTnLst>
                                </p:cTn>
                              </p:par>
                              <p:par>
                                <p:cTn id="10" presetID="10" presetClass="entr" presetSubtype="0" fill="hold" nodeType="withEffect">
                                  <p:stCondLst>
                                    <p:cond delay="0"/>
                                  </p:stCondLst>
                                  <p:childTnLst>
                                    <p:set>
                                      <p:cBhvr>
                                        <p:cTn id="11" dur="1" fill="hold">
                                          <p:stCondLst>
                                            <p:cond delay="0"/>
                                          </p:stCondLst>
                                        </p:cTn>
                                        <p:tgtEl>
                                          <p:spTgt spid="37894"/>
                                        </p:tgtEl>
                                        <p:attrNameLst>
                                          <p:attrName>style.visibility</p:attrName>
                                        </p:attrNameLst>
                                      </p:cBhvr>
                                      <p:to>
                                        <p:strVal val="visible"/>
                                      </p:to>
                                    </p:set>
                                    <p:animEffect transition="in" filter="fade">
                                      <p:cBhvr>
                                        <p:cTn id="12" dur="3000"/>
                                        <p:tgtEl>
                                          <p:spTgt spid="37894"/>
                                        </p:tgtEl>
                                      </p:cBhvr>
                                    </p:animEffect>
                                  </p:childTnLst>
                                </p:cTn>
                              </p:par>
                              <p:par>
                                <p:cTn id="13" presetID="10" presetClass="entr" presetSubtype="0" fill="hold" nodeType="withEffect">
                                  <p:stCondLst>
                                    <p:cond delay="0"/>
                                  </p:stCondLst>
                                  <p:childTnLst>
                                    <p:set>
                                      <p:cBhvr>
                                        <p:cTn id="14" dur="1" fill="hold">
                                          <p:stCondLst>
                                            <p:cond delay="0"/>
                                          </p:stCondLst>
                                        </p:cTn>
                                        <p:tgtEl>
                                          <p:spTgt spid="37895"/>
                                        </p:tgtEl>
                                        <p:attrNameLst>
                                          <p:attrName>style.visibility</p:attrName>
                                        </p:attrNameLst>
                                      </p:cBhvr>
                                      <p:to>
                                        <p:strVal val="visible"/>
                                      </p:to>
                                    </p:set>
                                    <p:animEffect transition="in" filter="fade">
                                      <p:cBhvr>
                                        <p:cTn id="15" dur="3000"/>
                                        <p:tgtEl>
                                          <p:spTgt spid="378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152400"/>
            <a:ext cx="7772400" cy="1524000"/>
          </a:xfrm>
        </p:spPr>
        <p:txBody>
          <a:bodyPr/>
          <a:lstStyle/>
          <a:p>
            <a:pPr eaLnBrk="1" hangingPunct="1"/>
            <a:r>
              <a:rPr lang="en-US" sz="3200" smtClean="0">
                <a:solidFill>
                  <a:srgbClr val="008000"/>
                </a:solidFill>
              </a:rPr>
              <a:t>240. Which uses more energy, a Wii or a refrigerator? </a:t>
            </a:r>
            <a:r>
              <a:rPr lang="en-US" sz="3200" smtClean="0">
                <a:solidFill>
                  <a:schemeClr val="accent2"/>
                </a:solidFill>
              </a:rPr>
              <a:t/>
            </a:r>
            <a:br>
              <a:rPr lang="en-US" sz="3200" smtClean="0">
                <a:solidFill>
                  <a:schemeClr val="accent2"/>
                </a:solidFill>
              </a:rPr>
            </a:br>
            <a:endParaRPr lang="en-US" smtClean="0">
              <a:solidFill>
                <a:schemeClr val="accent2"/>
              </a:solidFill>
            </a:endParaRPr>
          </a:p>
        </p:txBody>
      </p:sp>
      <p:sp>
        <p:nvSpPr>
          <p:cNvPr id="12291" name="Text Box 6"/>
          <p:cNvSpPr txBox="1">
            <a:spLocks noChangeArrowheads="1"/>
          </p:cNvSpPr>
          <p:nvPr/>
        </p:nvSpPr>
        <p:spPr bwMode="auto">
          <a:xfrm>
            <a:off x="5867400" y="3276600"/>
            <a:ext cx="495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r>
              <a:rPr lang="en-US" sz="2000" i="1">
                <a:solidFill>
                  <a:schemeClr val="tx2"/>
                </a:solidFill>
              </a:rPr>
              <a:t> </a:t>
            </a:r>
            <a:r>
              <a:rPr lang="en-US" sz="3200" b="1" i="1"/>
              <a:t>Answer: Wii</a:t>
            </a:r>
          </a:p>
        </p:txBody>
      </p:sp>
      <p:sp>
        <p:nvSpPr>
          <p:cNvPr id="12292" name="AutoShape 8">
            <a:hlinkClick r:id="rId3" action="ppaction://hlinksldjump" highlightClick="1"/>
          </p:cNvPr>
          <p:cNvSpPr>
            <a:spLocks noChangeArrowheads="1"/>
          </p:cNvSpPr>
          <p:nvPr/>
        </p:nvSpPr>
        <p:spPr bwMode="auto">
          <a:xfrm>
            <a:off x="8153400" y="6092825"/>
            <a:ext cx="990600" cy="762000"/>
          </a:xfrm>
          <a:prstGeom prst="actionButtonBlank">
            <a:avLst/>
          </a:prstGeom>
          <a:solidFill>
            <a:schemeClr val="accent1"/>
          </a:solidFill>
          <a:ln w="9525">
            <a:solidFill>
              <a:schemeClr val="tx1"/>
            </a:solidFill>
            <a:miter lim="800000"/>
            <a:headEnd/>
            <a:tailEnd/>
          </a:ln>
        </p:spPr>
        <p:txBody>
          <a:bodyPr wrap="none" anchor="ctr"/>
          <a:lstStyle/>
          <a:p>
            <a:endParaRPr lang="en-US"/>
          </a:p>
        </p:txBody>
      </p:sp>
      <p:sp>
        <p:nvSpPr>
          <p:cNvPr id="12293" name="AutoShape 9">
            <a:hlinkClick r:id="rId3" action="ppaction://hlinksldjump"/>
          </p:cNvPr>
          <p:cNvSpPr>
            <a:spLocks noChangeArrowheads="1"/>
          </p:cNvSpPr>
          <p:nvPr/>
        </p:nvSpPr>
        <p:spPr bwMode="auto">
          <a:xfrm>
            <a:off x="8458200" y="6321425"/>
            <a:ext cx="381000" cy="304800"/>
          </a:xfrm>
          <a:prstGeom prst="leftArrow">
            <a:avLst>
              <a:gd name="adj1" fmla="val 50000"/>
              <a:gd name="adj2" fmla="val 31250"/>
            </a:avLst>
          </a:prstGeom>
          <a:solidFill>
            <a:schemeClr val="accent1"/>
          </a:solidFill>
          <a:ln w="9525">
            <a:solidFill>
              <a:schemeClr val="tx1"/>
            </a:solidFill>
            <a:miter lim="800000"/>
            <a:headEnd/>
            <a:tailEnd/>
          </a:ln>
        </p:spPr>
        <p:txBody>
          <a:bodyPr wrap="none" anchor="ctr"/>
          <a:lstStyle/>
          <a:p>
            <a:endParaRPr lang="en-US"/>
          </a:p>
        </p:txBody>
      </p:sp>
      <p:pic>
        <p:nvPicPr>
          <p:cNvPr id="8" name="Picture 7" descr="P3160518.JPG"/>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5486400" y="1600200"/>
            <a:ext cx="3657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8" descr="60307.jpg"/>
          <p:cNvPicPr>
            <a:picLocks noChangeAspect="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381000" y="2133600"/>
            <a:ext cx="48006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xit" presetSubtype="16" fill="hold" nodeType="clickEffect">
                                  <p:stCondLst>
                                    <p:cond delay="0"/>
                                  </p:stCondLst>
                                  <p:childTnLst>
                                    <p:animEffect transition="out" filter="diamond(in)">
                                      <p:cBhvr>
                                        <p:cTn id="6" dur="2000"/>
                                        <p:tgtEl>
                                          <p:spTgt spid="8"/>
                                        </p:tgtEl>
                                      </p:cBhvr>
                                    </p:animEffect>
                                    <p:set>
                                      <p:cBhvr>
                                        <p:cTn id="7"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533400"/>
            <a:ext cx="7772400" cy="1143000"/>
          </a:xfrm>
        </p:spPr>
        <p:txBody>
          <a:bodyPr/>
          <a:lstStyle/>
          <a:p>
            <a:pPr eaLnBrk="1" hangingPunct="1"/>
            <a:r>
              <a:rPr lang="en-US" sz="3600" smtClean="0">
                <a:solidFill>
                  <a:srgbClr val="000090"/>
                </a:solidFill>
              </a:rPr>
              <a:t>250. </a:t>
            </a:r>
            <a:r>
              <a:rPr lang="en-US" sz="3200" smtClean="0">
                <a:solidFill>
                  <a:srgbClr val="000090"/>
                </a:solidFill>
              </a:rPr>
              <a:t>What does a footcandle meter measure? </a:t>
            </a:r>
            <a:r>
              <a:rPr lang="en-US" sz="3200" smtClean="0">
                <a:solidFill>
                  <a:schemeClr val="accent2"/>
                </a:solidFill>
              </a:rPr>
              <a:t/>
            </a:r>
            <a:br>
              <a:rPr lang="en-US" sz="3200" smtClean="0">
                <a:solidFill>
                  <a:schemeClr val="accent2"/>
                </a:solidFill>
              </a:rPr>
            </a:br>
            <a:endParaRPr lang="en-US" smtClean="0">
              <a:solidFill>
                <a:schemeClr val="accent2"/>
              </a:solidFill>
            </a:endParaRPr>
          </a:p>
        </p:txBody>
      </p:sp>
      <p:sp>
        <p:nvSpPr>
          <p:cNvPr id="24581" name="Text Box 5"/>
          <p:cNvSpPr txBox="1">
            <a:spLocks noChangeArrowheads="1"/>
          </p:cNvSpPr>
          <p:nvPr/>
        </p:nvSpPr>
        <p:spPr bwMode="auto">
          <a:xfrm>
            <a:off x="4876800" y="2971800"/>
            <a:ext cx="4267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r>
              <a:rPr lang="en-US" b="1" i="1"/>
              <a:t>Answer: amount of light or light level in a space</a:t>
            </a:r>
          </a:p>
        </p:txBody>
      </p:sp>
      <p:sp>
        <p:nvSpPr>
          <p:cNvPr id="13316" name="AutoShape 7">
            <a:hlinkClick r:id="rId3" action="ppaction://hlinksldjump" highlightClick="1"/>
          </p:cNvPr>
          <p:cNvSpPr>
            <a:spLocks noChangeArrowheads="1"/>
          </p:cNvSpPr>
          <p:nvPr/>
        </p:nvSpPr>
        <p:spPr bwMode="auto">
          <a:xfrm>
            <a:off x="8153400" y="6092825"/>
            <a:ext cx="990600" cy="762000"/>
          </a:xfrm>
          <a:prstGeom prst="actionButtonBlank">
            <a:avLst/>
          </a:prstGeom>
          <a:solidFill>
            <a:schemeClr val="accent1"/>
          </a:solidFill>
          <a:ln w="9525">
            <a:solidFill>
              <a:schemeClr val="tx1"/>
            </a:solidFill>
            <a:miter lim="800000"/>
            <a:headEnd/>
            <a:tailEnd/>
          </a:ln>
        </p:spPr>
        <p:txBody>
          <a:bodyPr wrap="none" anchor="ctr"/>
          <a:lstStyle/>
          <a:p>
            <a:endParaRPr lang="en-US"/>
          </a:p>
        </p:txBody>
      </p:sp>
      <p:sp>
        <p:nvSpPr>
          <p:cNvPr id="13317" name="AutoShape 8">
            <a:hlinkClick r:id="rId3" action="ppaction://hlinksldjump"/>
          </p:cNvPr>
          <p:cNvSpPr>
            <a:spLocks noChangeArrowheads="1"/>
          </p:cNvSpPr>
          <p:nvPr/>
        </p:nvSpPr>
        <p:spPr bwMode="auto">
          <a:xfrm>
            <a:off x="8458200" y="6321425"/>
            <a:ext cx="381000" cy="304800"/>
          </a:xfrm>
          <a:prstGeom prst="leftArrow">
            <a:avLst>
              <a:gd name="adj1" fmla="val 50000"/>
              <a:gd name="adj2" fmla="val 31250"/>
            </a:avLst>
          </a:prstGeom>
          <a:solidFill>
            <a:schemeClr val="accent1"/>
          </a:solidFill>
          <a:ln w="9525">
            <a:solidFill>
              <a:schemeClr val="tx1"/>
            </a:solidFill>
            <a:miter lim="800000"/>
            <a:headEnd/>
            <a:tailEnd/>
          </a:ln>
        </p:spPr>
        <p:txBody>
          <a:bodyPr wrap="none" anchor="ctr"/>
          <a:lstStyle/>
          <a:p>
            <a:endParaRPr lang="en-US"/>
          </a:p>
        </p:txBody>
      </p:sp>
      <p:pic>
        <p:nvPicPr>
          <p:cNvPr id="13318" name="Picture 1"/>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81000" y="1905000"/>
            <a:ext cx="4267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4581"/>
                                        </p:tgtEl>
                                        <p:attrNameLst>
                                          <p:attrName>style.visibility</p:attrName>
                                        </p:attrNameLst>
                                      </p:cBhvr>
                                      <p:to>
                                        <p:strVal val="visible"/>
                                      </p:to>
                                    </p:set>
                                    <p:animEffect transition="in" filter="fade">
                                      <p:cBhvr>
                                        <p:cTn id="7" dur="1000"/>
                                        <p:tgtEl>
                                          <p:spTgt spid="24581"/>
                                        </p:tgtEl>
                                      </p:cBhvr>
                                    </p:animEffect>
                                    <p:anim calcmode="lin" valueType="num">
                                      <p:cBhvr>
                                        <p:cTn id="8" dur="1000" fill="hold"/>
                                        <p:tgtEl>
                                          <p:spTgt spid="24581"/>
                                        </p:tgtEl>
                                        <p:attrNameLst>
                                          <p:attrName>ppt_x</p:attrName>
                                        </p:attrNameLst>
                                      </p:cBhvr>
                                      <p:tavLst>
                                        <p:tav tm="0">
                                          <p:val>
                                            <p:strVal val="#ppt_x"/>
                                          </p:val>
                                        </p:tav>
                                        <p:tav tm="100000">
                                          <p:val>
                                            <p:strVal val="#ppt_x"/>
                                          </p:val>
                                        </p:tav>
                                      </p:tavLst>
                                    </p:anim>
                                    <p:anim calcmode="lin" valueType="num">
                                      <p:cBhvr>
                                        <p:cTn id="9" dur="1000" fill="hold"/>
                                        <p:tgtEl>
                                          <p:spTgt spid="245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762000" y="533400"/>
            <a:ext cx="7772400" cy="1143000"/>
          </a:xfrm>
        </p:spPr>
        <p:txBody>
          <a:bodyPr/>
          <a:lstStyle/>
          <a:p>
            <a:pPr eaLnBrk="1" hangingPunct="1"/>
            <a:r>
              <a:rPr lang="en-US" sz="3600" smtClean="0">
                <a:solidFill>
                  <a:srgbClr val="008000"/>
                </a:solidFill>
              </a:rPr>
              <a:t>310. Oil is also known as a _____ fuel (think dinosaurs). </a:t>
            </a:r>
            <a:r>
              <a:rPr lang="en-US" sz="3600" smtClean="0">
                <a:solidFill>
                  <a:schemeClr val="accent2"/>
                </a:solidFill>
              </a:rPr>
              <a:t/>
            </a:r>
            <a:br>
              <a:rPr lang="en-US" sz="3600" smtClean="0">
                <a:solidFill>
                  <a:schemeClr val="accent2"/>
                </a:solidFill>
              </a:rPr>
            </a:br>
            <a:endParaRPr lang="en-US" smtClean="0">
              <a:solidFill>
                <a:schemeClr val="accent2"/>
              </a:solidFill>
            </a:endParaRPr>
          </a:p>
        </p:txBody>
      </p:sp>
      <p:sp>
        <p:nvSpPr>
          <p:cNvPr id="29701" name="Text Box 5"/>
          <p:cNvSpPr txBox="1">
            <a:spLocks noChangeArrowheads="1"/>
          </p:cNvSpPr>
          <p:nvPr/>
        </p:nvSpPr>
        <p:spPr bwMode="auto">
          <a:xfrm>
            <a:off x="838200" y="6334125"/>
            <a:ext cx="6858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algn="ctr">
              <a:spcBef>
                <a:spcPct val="50000"/>
              </a:spcBef>
            </a:pPr>
            <a:r>
              <a:rPr lang="en-US" sz="2800" b="1" i="1"/>
              <a:t>Answer: Fossil (or non-renewable)</a:t>
            </a:r>
          </a:p>
          <a:p>
            <a:pPr algn="ctr">
              <a:spcBef>
                <a:spcPct val="50000"/>
              </a:spcBef>
            </a:pPr>
            <a:endParaRPr lang="en-US" sz="2800" b="1" i="1"/>
          </a:p>
        </p:txBody>
      </p:sp>
      <p:sp>
        <p:nvSpPr>
          <p:cNvPr id="14340" name="AutoShape 7">
            <a:hlinkClick r:id="rId3" action="ppaction://hlinksldjump" highlightClick="1"/>
          </p:cNvPr>
          <p:cNvSpPr>
            <a:spLocks noChangeArrowheads="1"/>
          </p:cNvSpPr>
          <p:nvPr/>
        </p:nvSpPr>
        <p:spPr bwMode="auto">
          <a:xfrm>
            <a:off x="8153400" y="6092825"/>
            <a:ext cx="990600" cy="762000"/>
          </a:xfrm>
          <a:prstGeom prst="actionButtonBlank">
            <a:avLst/>
          </a:prstGeom>
          <a:solidFill>
            <a:schemeClr val="accent1"/>
          </a:solidFill>
          <a:ln w="9525">
            <a:solidFill>
              <a:schemeClr val="tx1"/>
            </a:solidFill>
            <a:miter lim="800000"/>
            <a:headEnd/>
            <a:tailEnd/>
          </a:ln>
        </p:spPr>
        <p:txBody>
          <a:bodyPr wrap="none" anchor="ctr"/>
          <a:lstStyle/>
          <a:p>
            <a:endParaRPr lang="en-US"/>
          </a:p>
        </p:txBody>
      </p:sp>
      <p:sp>
        <p:nvSpPr>
          <p:cNvPr id="14341" name="AutoShape 8">
            <a:hlinkClick r:id="rId3" action="ppaction://hlinksldjump"/>
          </p:cNvPr>
          <p:cNvSpPr>
            <a:spLocks noChangeArrowheads="1"/>
          </p:cNvSpPr>
          <p:nvPr/>
        </p:nvSpPr>
        <p:spPr bwMode="auto">
          <a:xfrm>
            <a:off x="8458200" y="6321425"/>
            <a:ext cx="381000" cy="304800"/>
          </a:xfrm>
          <a:prstGeom prst="leftArrow">
            <a:avLst>
              <a:gd name="adj1" fmla="val 50000"/>
              <a:gd name="adj2" fmla="val 31250"/>
            </a:avLst>
          </a:prstGeom>
          <a:solidFill>
            <a:schemeClr val="accent1"/>
          </a:solidFill>
          <a:ln w="9525">
            <a:solidFill>
              <a:schemeClr val="tx1"/>
            </a:solidFill>
            <a:miter lim="800000"/>
            <a:headEnd/>
            <a:tailEnd/>
          </a:ln>
        </p:spPr>
        <p:txBody>
          <a:bodyPr wrap="none" anchor="ctr"/>
          <a:lstStyle/>
          <a:p>
            <a:endParaRPr lang="en-US"/>
          </a:p>
        </p:txBody>
      </p:sp>
      <p:pic>
        <p:nvPicPr>
          <p:cNvPr id="14342" name="Picture 10" descr="oil-field.jpg"/>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371600" y="1676400"/>
            <a:ext cx="6096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9701"/>
                                        </p:tgtEl>
                                        <p:attrNameLst>
                                          <p:attrName>style.visibility</p:attrName>
                                        </p:attrNameLst>
                                      </p:cBhvr>
                                      <p:to>
                                        <p:strVal val="visible"/>
                                      </p:to>
                                    </p:set>
                                    <p:anim calcmode="lin" valueType="num">
                                      <p:cBhvr>
                                        <p:cTn id="7" dur="2000" fill="hold"/>
                                        <p:tgtEl>
                                          <p:spTgt spid="29701"/>
                                        </p:tgtEl>
                                        <p:attrNameLst>
                                          <p:attrName>ppt_x</p:attrName>
                                        </p:attrNameLst>
                                      </p:cBhvr>
                                      <p:tavLst>
                                        <p:tav tm="0">
                                          <p:val>
                                            <p:strVal val="#ppt_x-.2"/>
                                          </p:val>
                                        </p:tav>
                                        <p:tav tm="100000">
                                          <p:val>
                                            <p:strVal val="#ppt_x"/>
                                          </p:val>
                                        </p:tav>
                                      </p:tavLst>
                                    </p:anim>
                                    <p:anim calcmode="lin" valueType="num">
                                      <p:cBhvr>
                                        <p:cTn id="8" dur="2000" fill="hold"/>
                                        <p:tgtEl>
                                          <p:spTgt spid="29701"/>
                                        </p:tgtEl>
                                        <p:attrNameLst>
                                          <p:attrName>ppt_y</p:attrName>
                                        </p:attrNameLst>
                                      </p:cBhvr>
                                      <p:tavLst>
                                        <p:tav tm="0">
                                          <p:val>
                                            <p:strVal val="#ppt_y"/>
                                          </p:val>
                                        </p:tav>
                                        <p:tav tm="100000">
                                          <p:val>
                                            <p:strVal val="#ppt_y"/>
                                          </p:val>
                                        </p:tav>
                                      </p:tavLst>
                                    </p:anim>
                                    <p:animEffect transition="in" filter="wipe(right)" prLst="gradientSize: 0.1">
                                      <p:cBhvr>
                                        <p:cTn id="9" dur="2000"/>
                                        <p:tgtEl>
                                          <p:spTgt spid="29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09600" y="-228600"/>
            <a:ext cx="7772400" cy="1600200"/>
          </a:xfrm>
        </p:spPr>
        <p:txBody>
          <a:bodyPr/>
          <a:lstStyle/>
          <a:p>
            <a:pPr eaLnBrk="1" hangingPunct="1"/>
            <a:r>
              <a:rPr lang="en-US" sz="2800" smtClean="0">
                <a:solidFill>
                  <a:schemeClr val="accent2"/>
                </a:solidFill>
                <a:latin typeface="Times New Roman" pitchFamily="-111" charset="0"/>
              </a:rPr>
              <a:t>	</a:t>
            </a:r>
            <a:r>
              <a:rPr lang="en-US" sz="2800" smtClean="0">
                <a:solidFill>
                  <a:schemeClr val="accent2"/>
                </a:solidFill>
                <a:latin typeface="Verdana" pitchFamily="-111" charset="0"/>
                <a:ea typeface="ＭＳ ゴシック" pitchFamily="-111" charset="-128"/>
              </a:rPr>
              <a:t/>
            </a:r>
            <a:br>
              <a:rPr lang="en-US" sz="2800" smtClean="0">
                <a:solidFill>
                  <a:schemeClr val="accent2"/>
                </a:solidFill>
                <a:latin typeface="Verdana" pitchFamily="-111" charset="0"/>
                <a:ea typeface="ＭＳ ゴシック" pitchFamily="-111" charset="-128"/>
              </a:rPr>
            </a:br>
            <a:r>
              <a:rPr lang="en-US" sz="3600" smtClean="0">
                <a:solidFill>
                  <a:srgbClr val="000090"/>
                </a:solidFill>
                <a:latin typeface="Verdana" pitchFamily="-111" charset="0"/>
                <a:ea typeface="ＭＳ ゴシック" pitchFamily="-111" charset="-128"/>
              </a:rPr>
              <a:t> 320. </a:t>
            </a:r>
            <a:r>
              <a:rPr lang="en-US" sz="3600" smtClean="0">
                <a:solidFill>
                  <a:srgbClr val="000090"/>
                </a:solidFill>
              </a:rPr>
              <a:t>Which is more efficient: a T-8 or T-12 bulb? </a:t>
            </a:r>
            <a:endParaRPr lang="en-US" sz="3600" smtClean="0">
              <a:solidFill>
                <a:srgbClr val="000090"/>
              </a:solidFill>
              <a:latin typeface="Verdana" pitchFamily="-111" charset="0"/>
              <a:ea typeface="ＭＳ ゴシック" pitchFamily="-111" charset="-128"/>
            </a:endParaRPr>
          </a:p>
        </p:txBody>
      </p:sp>
      <p:sp>
        <p:nvSpPr>
          <p:cNvPr id="15363" name="AutoShape 9">
            <a:hlinkClick r:id="rId3" action="ppaction://hlinksldjump" highlightClick="1"/>
          </p:cNvPr>
          <p:cNvSpPr>
            <a:spLocks noChangeArrowheads="1"/>
          </p:cNvSpPr>
          <p:nvPr/>
        </p:nvSpPr>
        <p:spPr bwMode="auto">
          <a:xfrm>
            <a:off x="8153400" y="6092825"/>
            <a:ext cx="990600" cy="762000"/>
          </a:xfrm>
          <a:prstGeom prst="actionButtonBlank">
            <a:avLst/>
          </a:prstGeom>
          <a:solidFill>
            <a:schemeClr val="accent1"/>
          </a:solidFill>
          <a:ln w="9525">
            <a:solidFill>
              <a:schemeClr val="tx1"/>
            </a:solidFill>
            <a:miter lim="800000"/>
            <a:headEnd/>
            <a:tailEnd/>
          </a:ln>
        </p:spPr>
        <p:txBody>
          <a:bodyPr wrap="none" anchor="ctr"/>
          <a:lstStyle/>
          <a:p>
            <a:endParaRPr lang="en-US"/>
          </a:p>
        </p:txBody>
      </p:sp>
      <p:sp>
        <p:nvSpPr>
          <p:cNvPr id="15364" name="AutoShape 10">
            <a:hlinkClick r:id="rId3" action="ppaction://hlinksldjump"/>
          </p:cNvPr>
          <p:cNvSpPr>
            <a:spLocks noChangeArrowheads="1"/>
          </p:cNvSpPr>
          <p:nvPr/>
        </p:nvSpPr>
        <p:spPr bwMode="auto">
          <a:xfrm>
            <a:off x="8458200" y="6321425"/>
            <a:ext cx="381000" cy="304800"/>
          </a:xfrm>
          <a:prstGeom prst="leftArrow">
            <a:avLst>
              <a:gd name="adj1" fmla="val 50000"/>
              <a:gd name="adj2" fmla="val 31250"/>
            </a:avLst>
          </a:prstGeom>
          <a:solidFill>
            <a:schemeClr val="accent1"/>
          </a:solidFill>
          <a:ln w="9525">
            <a:solidFill>
              <a:schemeClr val="tx1"/>
            </a:solidFill>
            <a:miter lim="800000"/>
            <a:headEnd/>
            <a:tailEnd/>
          </a:ln>
        </p:spPr>
        <p:txBody>
          <a:bodyPr wrap="none" anchor="ctr"/>
          <a:lstStyle/>
          <a:p>
            <a:endParaRPr lang="en-US"/>
          </a:p>
        </p:txBody>
      </p:sp>
      <p:pic>
        <p:nvPicPr>
          <p:cNvPr id="10" name="Picture 4" descr="Fluorescent Lighting Ballasts"/>
          <p:cNvPicPr>
            <a:picLocks noGrp="1" noChangeAspect="1" noChangeArrowheads="1"/>
          </p:cNvPicPr>
          <p:nvPr>
            <p:ph idx="1"/>
          </p:nvPr>
        </p:nvPicPr>
        <p:blipFill>
          <a:blip r:embed="rId4" cstate="screen">
            <a:extLst>
              <a:ext uri="{28A0092B-C50C-407E-A947-70E740481C1C}">
                <a14:useLocalDpi xmlns:a14="http://schemas.microsoft.com/office/drawing/2010/main" val="0"/>
              </a:ext>
            </a:extLst>
          </a:blip>
          <a:srcRect/>
          <a:stretch>
            <a:fillRect/>
          </a:stretch>
        </p:blipFill>
        <p:spPr>
          <a:xfrm>
            <a:off x="4648200" y="4217988"/>
            <a:ext cx="3292475" cy="1725612"/>
          </a:xfrm>
        </p:spPr>
      </p:pic>
      <p:pic>
        <p:nvPicPr>
          <p:cNvPr id="15366" name="Picture 6" descr="T8 and T12 lamps"/>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762000" y="1447800"/>
            <a:ext cx="3157538" cy="520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Text Box 7"/>
          <p:cNvSpPr txBox="1">
            <a:spLocks noChangeArrowheads="1"/>
          </p:cNvSpPr>
          <p:nvPr/>
        </p:nvSpPr>
        <p:spPr bwMode="auto">
          <a:xfrm>
            <a:off x="1600200" y="2743200"/>
            <a:ext cx="1219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algn="ctr">
              <a:spcBef>
                <a:spcPct val="50000"/>
              </a:spcBef>
            </a:pPr>
            <a:r>
              <a:rPr lang="en-US" b="1">
                <a:sym typeface="Symbol" pitchFamily="-111" charset="2"/>
              </a:rPr>
              <a:t> </a:t>
            </a:r>
            <a:r>
              <a:rPr lang="en-US" b="1"/>
              <a:t>T8</a:t>
            </a:r>
          </a:p>
          <a:p>
            <a:pPr algn="ctr">
              <a:spcBef>
                <a:spcPct val="50000"/>
              </a:spcBef>
            </a:pPr>
            <a:r>
              <a:rPr lang="en-US" b="1"/>
              <a:t>T12 </a:t>
            </a:r>
            <a:r>
              <a:rPr lang="en-US" b="1">
                <a:sym typeface="Symbol" pitchFamily="-111" charset="2"/>
              </a:rPr>
              <a:t></a:t>
            </a:r>
            <a:endParaRPr lang="en-US" b="1"/>
          </a:p>
        </p:txBody>
      </p:sp>
      <p:sp>
        <p:nvSpPr>
          <p:cNvPr id="13" name="TextBox 12"/>
          <p:cNvSpPr txBox="1">
            <a:spLocks noChangeArrowheads="1"/>
          </p:cNvSpPr>
          <p:nvPr/>
        </p:nvSpPr>
        <p:spPr bwMode="auto">
          <a:xfrm>
            <a:off x="4419600" y="2057400"/>
            <a:ext cx="4419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r>
              <a:rPr lang="en-US" sz="3200" b="1"/>
              <a:t>Answer: T8 (or electronic ballasts)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3000"/>
                                        <p:tgtEl>
                                          <p:spTgt spid="13"/>
                                        </p:tgtEl>
                                      </p:cBhvr>
                                    </p:animEffect>
                                  </p:childTnLst>
                                </p:cTn>
                              </p:par>
                              <p:par>
                                <p:cTn id="8" presetID="9"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3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381000"/>
            <a:ext cx="7772400" cy="1143000"/>
          </a:xfrm>
        </p:spPr>
        <p:txBody>
          <a:bodyPr/>
          <a:lstStyle/>
          <a:p>
            <a:pPr eaLnBrk="1" hangingPunct="1"/>
            <a:r>
              <a:rPr lang="en-US" sz="3600" smtClean="0">
                <a:solidFill>
                  <a:srgbClr val="0000FF"/>
                </a:solidFill>
              </a:rPr>
              <a:t>330. What are two renewable energy sources? </a:t>
            </a:r>
          </a:p>
        </p:txBody>
      </p:sp>
      <p:sp>
        <p:nvSpPr>
          <p:cNvPr id="33797" name="Text Box 5"/>
          <p:cNvSpPr txBox="1">
            <a:spLocks noChangeArrowheads="1"/>
          </p:cNvSpPr>
          <p:nvPr/>
        </p:nvSpPr>
        <p:spPr bwMode="auto">
          <a:xfrm>
            <a:off x="304800" y="1066800"/>
            <a:ext cx="24384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r>
              <a:rPr lang="en-US" b="1" i="1"/>
              <a:t>Answers: wind, solar, geo-thermal, gravitational (or hydro/water), ocean, biomass</a:t>
            </a:r>
          </a:p>
        </p:txBody>
      </p:sp>
      <p:sp>
        <p:nvSpPr>
          <p:cNvPr id="16388" name="AutoShape 7">
            <a:hlinkClick r:id="rId3" action="ppaction://hlinksldjump" highlightClick="1"/>
          </p:cNvPr>
          <p:cNvSpPr>
            <a:spLocks noChangeArrowheads="1"/>
          </p:cNvSpPr>
          <p:nvPr/>
        </p:nvSpPr>
        <p:spPr bwMode="auto">
          <a:xfrm>
            <a:off x="8153400" y="6092825"/>
            <a:ext cx="990600" cy="762000"/>
          </a:xfrm>
          <a:prstGeom prst="actionButtonBlank">
            <a:avLst/>
          </a:prstGeom>
          <a:solidFill>
            <a:schemeClr val="accent1"/>
          </a:solidFill>
          <a:ln w="9525">
            <a:solidFill>
              <a:schemeClr val="tx1"/>
            </a:solidFill>
            <a:miter lim="800000"/>
            <a:headEnd/>
            <a:tailEnd/>
          </a:ln>
        </p:spPr>
        <p:txBody>
          <a:bodyPr wrap="none" anchor="ctr"/>
          <a:lstStyle/>
          <a:p>
            <a:endParaRPr lang="en-US"/>
          </a:p>
        </p:txBody>
      </p:sp>
      <p:sp>
        <p:nvSpPr>
          <p:cNvPr id="16389" name="AutoShape 8">
            <a:hlinkClick r:id="rId3" action="ppaction://hlinksldjump"/>
          </p:cNvPr>
          <p:cNvSpPr>
            <a:spLocks noChangeArrowheads="1"/>
          </p:cNvSpPr>
          <p:nvPr/>
        </p:nvSpPr>
        <p:spPr bwMode="auto">
          <a:xfrm>
            <a:off x="8458200" y="6321425"/>
            <a:ext cx="381000" cy="304800"/>
          </a:xfrm>
          <a:prstGeom prst="leftArrow">
            <a:avLst>
              <a:gd name="adj1" fmla="val 50000"/>
              <a:gd name="adj2" fmla="val 31250"/>
            </a:avLst>
          </a:prstGeom>
          <a:solidFill>
            <a:schemeClr val="accent1"/>
          </a:solidFill>
          <a:ln w="9525">
            <a:solidFill>
              <a:schemeClr val="tx1"/>
            </a:solidFill>
            <a:miter lim="800000"/>
            <a:headEnd/>
            <a:tailEnd/>
          </a:ln>
        </p:spPr>
        <p:txBody>
          <a:bodyPr wrap="none" anchor="ctr"/>
          <a:lstStyle/>
          <a:p>
            <a:endParaRPr lang="en-US"/>
          </a:p>
        </p:txBody>
      </p:sp>
      <p:pic>
        <p:nvPicPr>
          <p:cNvPr id="9" name="Picture 18"/>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5867400" y="1295400"/>
            <a:ext cx="32766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6284913" y="3581400"/>
            <a:ext cx="2859087"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solar_panels_panelled_house_roof_array.jpg"/>
          <p:cNvPicPr>
            <a:picLocks noChangeAspect="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2743200" y="1905000"/>
            <a:ext cx="2692400" cy="199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hydropower-plant-usbr-hoover.jpg"/>
          <p:cNvPicPr>
            <a:picLocks noChangeAspect="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0" y="4114800"/>
            <a:ext cx="2560638" cy="294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DownloadedFile.jpeg"/>
          <p:cNvPicPr>
            <a:picLocks noChangeAspect="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2819400" y="4114800"/>
            <a:ext cx="3289300"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3797"/>
                                        </p:tgtEl>
                                        <p:attrNameLst>
                                          <p:attrName>style.visibility</p:attrName>
                                        </p:attrNameLst>
                                      </p:cBhvr>
                                      <p:to>
                                        <p:strVal val="visible"/>
                                      </p:to>
                                    </p:set>
                                    <p:anim to="" calcmode="lin" valueType="num">
                                      <p:cBhvr>
                                        <p:cTn id="7" dur="1" fill="hold"/>
                                        <p:tgtEl>
                                          <p:spTgt spid="33797"/>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 to="" calcmode="lin" valueType="num">
                                      <p:cBhvr>
                                        <p:cTn id="10" dur="1" fill="hold"/>
                                        <p:tgtEl>
                                          <p:spTgt spid="13"/>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to="" calcmode="lin" valueType="num">
                                      <p:cBhvr>
                                        <p:cTn id="13" dur="1" fill="hold"/>
                                        <p:tgtEl>
                                          <p:spTgt spid="9"/>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 to="" calcmode="lin" valueType="num">
                                      <p:cBhvr>
                                        <p:cTn id="16" dur="1" fill="hold"/>
                                        <p:tgtEl>
                                          <p:spTgt spid="14"/>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to="" calcmode="lin" valueType="num">
                                      <p:cBhvr>
                                        <p:cTn id="19" dur="1" fill="hold"/>
                                        <p:tgtEl>
                                          <p:spTgt spid="15"/>
                                        </p:tgtEl>
                                        <p:attrNameLst>
                                          <p:attrName/>
                                        </p:attrNameLst>
                                      </p:cBhvr>
                                    </p:anim>
                                  </p:childTnLst>
                                </p:cTn>
                              </p:par>
                              <p:par>
                                <p:cTn id="20" presetID="24"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to="" calcmode="lin" valueType="num">
                                      <p:cBhvr>
                                        <p:cTn id="22" dur="1" fill="hold"/>
                                        <p:tgtEl>
                                          <p:spTgt spid="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42900" y="228600"/>
            <a:ext cx="8458200" cy="1143000"/>
          </a:xfrm>
        </p:spPr>
        <p:txBody>
          <a:bodyPr/>
          <a:lstStyle/>
          <a:p>
            <a:pPr eaLnBrk="1" hangingPunct="1"/>
            <a:r>
              <a:rPr lang="en-US" sz="3600" smtClean="0">
                <a:solidFill>
                  <a:srgbClr val="008000"/>
                </a:solidFill>
              </a:rPr>
              <a:t>340. Looking at the picture below, which part of the house could lose energy? </a:t>
            </a:r>
            <a:endParaRPr lang="en-US" smtClean="0">
              <a:solidFill>
                <a:srgbClr val="008000"/>
              </a:solidFill>
            </a:endParaRPr>
          </a:p>
        </p:txBody>
      </p:sp>
      <p:sp>
        <p:nvSpPr>
          <p:cNvPr id="34821" name="Text Box 5"/>
          <p:cNvSpPr txBox="1">
            <a:spLocks noChangeArrowheads="1"/>
          </p:cNvSpPr>
          <p:nvPr/>
        </p:nvSpPr>
        <p:spPr bwMode="auto">
          <a:xfrm>
            <a:off x="6324600" y="2971800"/>
            <a:ext cx="5029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r>
              <a:rPr lang="en-US" b="1" i="1"/>
              <a:t>Answer: </a:t>
            </a:r>
          </a:p>
          <a:p>
            <a:r>
              <a:rPr lang="en-US" b="1" i="1"/>
              <a:t>all parts indicated</a:t>
            </a:r>
          </a:p>
          <a:p>
            <a:endParaRPr lang="en-US" b="1"/>
          </a:p>
          <a:p>
            <a:pPr>
              <a:spcBef>
                <a:spcPct val="50000"/>
              </a:spcBef>
            </a:pPr>
            <a:endParaRPr lang="en-US"/>
          </a:p>
        </p:txBody>
      </p:sp>
      <p:sp>
        <p:nvSpPr>
          <p:cNvPr id="17412" name="AutoShape 7">
            <a:hlinkClick r:id="rId3" action="ppaction://hlinksldjump" highlightClick="1"/>
          </p:cNvPr>
          <p:cNvSpPr>
            <a:spLocks noChangeArrowheads="1"/>
          </p:cNvSpPr>
          <p:nvPr/>
        </p:nvSpPr>
        <p:spPr bwMode="auto">
          <a:xfrm>
            <a:off x="8153400" y="6092825"/>
            <a:ext cx="990600" cy="762000"/>
          </a:xfrm>
          <a:prstGeom prst="actionButtonBlank">
            <a:avLst/>
          </a:prstGeom>
          <a:solidFill>
            <a:schemeClr val="accent1"/>
          </a:solidFill>
          <a:ln w="9525">
            <a:solidFill>
              <a:schemeClr val="tx1"/>
            </a:solidFill>
            <a:miter lim="800000"/>
            <a:headEnd/>
            <a:tailEnd/>
          </a:ln>
        </p:spPr>
        <p:txBody>
          <a:bodyPr wrap="none" anchor="ctr"/>
          <a:lstStyle/>
          <a:p>
            <a:endParaRPr lang="en-US"/>
          </a:p>
        </p:txBody>
      </p:sp>
      <p:sp>
        <p:nvSpPr>
          <p:cNvPr id="17413" name="AutoShape 8">
            <a:hlinkClick r:id="rId3" action="ppaction://hlinksldjump"/>
          </p:cNvPr>
          <p:cNvSpPr>
            <a:spLocks noChangeArrowheads="1"/>
          </p:cNvSpPr>
          <p:nvPr/>
        </p:nvSpPr>
        <p:spPr bwMode="auto">
          <a:xfrm>
            <a:off x="8458200" y="6321425"/>
            <a:ext cx="381000" cy="304800"/>
          </a:xfrm>
          <a:prstGeom prst="leftArrow">
            <a:avLst>
              <a:gd name="adj1" fmla="val 50000"/>
              <a:gd name="adj2" fmla="val 31250"/>
            </a:avLst>
          </a:prstGeom>
          <a:solidFill>
            <a:schemeClr val="accent1"/>
          </a:solidFill>
          <a:ln w="9525">
            <a:solidFill>
              <a:schemeClr val="tx1"/>
            </a:solidFill>
            <a:miter lim="800000"/>
            <a:headEnd/>
            <a:tailEnd/>
          </a:ln>
        </p:spPr>
        <p:txBody>
          <a:bodyPr wrap="none" anchor="ctr"/>
          <a:lstStyle/>
          <a:p>
            <a:endParaRPr lang="en-US"/>
          </a:p>
        </p:txBody>
      </p:sp>
      <p:pic>
        <p:nvPicPr>
          <p:cNvPr id="17414" name="Picture 1"/>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066800" y="1447800"/>
            <a:ext cx="4868863"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4821"/>
                                        </p:tgtEl>
                                        <p:attrNameLst>
                                          <p:attrName>style.visibility</p:attrName>
                                        </p:attrNameLst>
                                      </p:cBhvr>
                                      <p:to>
                                        <p:strVal val="visible"/>
                                      </p:to>
                                    </p:set>
                                    <p:animEffect transition="in" filter="wipe(down)">
                                      <p:cBhvr>
                                        <p:cTn id="7" dur="580">
                                          <p:stCondLst>
                                            <p:cond delay="0"/>
                                          </p:stCondLst>
                                        </p:cTn>
                                        <p:tgtEl>
                                          <p:spTgt spid="34821"/>
                                        </p:tgtEl>
                                      </p:cBhvr>
                                    </p:animEffect>
                                    <p:anim calcmode="lin" valueType="num">
                                      <p:cBhvr>
                                        <p:cTn id="8" dur="1822" tmFilter="0,0; 0.14,0.36; 0.43,0.73; 0.71,0.91; 1.0,1.0">
                                          <p:stCondLst>
                                            <p:cond delay="0"/>
                                          </p:stCondLst>
                                        </p:cTn>
                                        <p:tgtEl>
                                          <p:spTgt spid="3482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482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482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482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4821"/>
                                        </p:tgtEl>
                                        <p:attrNameLst>
                                          <p:attrName>ppt_y</p:attrName>
                                        </p:attrNameLst>
                                      </p:cBhvr>
                                      <p:tavLst>
                                        <p:tav tm="0" fmla="#ppt_y-sin(pi*$)/81">
                                          <p:val>
                                            <p:fltVal val="0"/>
                                          </p:val>
                                        </p:tav>
                                        <p:tav tm="100000">
                                          <p:val>
                                            <p:fltVal val="1"/>
                                          </p:val>
                                        </p:tav>
                                      </p:tavLst>
                                    </p:anim>
                                    <p:animScale>
                                      <p:cBhvr>
                                        <p:cTn id="13" dur="26">
                                          <p:stCondLst>
                                            <p:cond delay="650"/>
                                          </p:stCondLst>
                                        </p:cTn>
                                        <p:tgtEl>
                                          <p:spTgt spid="34821"/>
                                        </p:tgtEl>
                                      </p:cBhvr>
                                      <p:to x="100000" y="60000"/>
                                    </p:animScale>
                                    <p:animScale>
                                      <p:cBhvr>
                                        <p:cTn id="14" dur="166" decel="50000">
                                          <p:stCondLst>
                                            <p:cond delay="676"/>
                                          </p:stCondLst>
                                        </p:cTn>
                                        <p:tgtEl>
                                          <p:spTgt spid="34821"/>
                                        </p:tgtEl>
                                      </p:cBhvr>
                                      <p:to x="100000" y="100000"/>
                                    </p:animScale>
                                    <p:animScale>
                                      <p:cBhvr>
                                        <p:cTn id="15" dur="26">
                                          <p:stCondLst>
                                            <p:cond delay="1312"/>
                                          </p:stCondLst>
                                        </p:cTn>
                                        <p:tgtEl>
                                          <p:spTgt spid="34821"/>
                                        </p:tgtEl>
                                      </p:cBhvr>
                                      <p:to x="100000" y="80000"/>
                                    </p:animScale>
                                    <p:animScale>
                                      <p:cBhvr>
                                        <p:cTn id="16" dur="166" decel="50000">
                                          <p:stCondLst>
                                            <p:cond delay="1338"/>
                                          </p:stCondLst>
                                        </p:cTn>
                                        <p:tgtEl>
                                          <p:spTgt spid="34821"/>
                                        </p:tgtEl>
                                      </p:cBhvr>
                                      <p:to x="100000" y="100000"/>
                                    </p:animScale>
                                    <p:animScale>
                                      <p:cBhvr>
                                        <p:cTn id="17" dur="26">
                                          <p:stCondLst>
                                            <p:cond delay="1642"/>
                                          </p:stCondLst>
                                        </p:cTn>
                                        <p:tgtEl>
                                          <p:spTgt spid="34821"/>
                                        </p:tgtEl>
                                      </p:cBhvr>
                                      <p:to x="100000" y="90000"/>
                                    </p:animScale>
                                    <p:animScale>
                                      <p:cBhvr>
                                        <p:cTn id="18" dur="166" decel="50000">
                                          <p:stCondLst>
                                            <p:cond delay="1668"/>
                                          </p:stCondLst>
                                        </p:cTn>
                                        <p:tgtEl>
                                          <p:spTgt spid="34821"/>
                                        </p:tgtEl>
                                      </p:cBhvr>
                                      <p:to x="100000" y="100000"/>
                                    </p:animScale>
                                    <p:animScale>
                                      <p:cBhvr>
                                        <p:cTn id="19" dur="26">
                                          <p:stCondLst>
                                            <p:cond delay="1808"/>
                                          </p:stCondLst>
                                        </p:cTn>
                                        <p:tgtEl>
                                          <p:spTgt spid="34821"/>
                                        </p:tgtEl>
                                      </p:cBhvr>
                                      <p:to x="100000" y="95000"/>
                                    </p:animScale>
                                    <p:animScale>
                                      <p:cBhvr>
                                        <p:cTn id="20" dur="166" decel="50000">
                                          <p:stCondLst>
                                            <p:cond delay="1834"/>
                                          </p:stCondLst>
                                        </p:cTn>
                                        <p:tgtEl>
                                          <p:spTgt spid="348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609600"/>
            <a:ext cx="8153400" cy="1143000"/>
          </a:xfrm>
        </p:spPr>
        <p:txBody>
          <a:bodyPr/>
          <a:lstStyle/>
          <a:p>
            <a:pPr eaLnBrk="1" hangingPunct="1"/>
            <a:r>
              <a:rPr lang="en-US" sz="3600" smtClean="0">
                <a:solidFill>
                  <a:srgbClr val="000090"/>
                </a:solidFill>
              </a:rPr>
              <a:t>350. What is one appliance that should only be run when fully loaded? </a:t>
            </a:r>
            <a:r>
              <a:rPr lang="en-US" sz="3600" smtClean="0">
                <a:solidFill>
                  <a:schemeClr val="accent2"/>
                </a:solidFill>
              </a:rPr>
              <a:t/>
            </a:r>
            <a:br>
              <a:rPr lang="en-US" sz="3600" smtClean="0">
                <a:solidFill>
                  <a:schemeClr val="accent2"/>
                </a:solidFill>
              </a:rPr>
            </a:br>
            <a:endParaRPr lang="en-US" smtClean="0">
              <a:solidFill>
                <a:schemeClr val="accent2"/>
              </a:solidFill>
            </a:endParaRPr>
          </a:p>
        </p:txBody>
      </p:sp>
      <p:sp>
        <p:nvSpPr>
          <p:cNvPr id="35851" name="Text Box 11"/>
          <p:cNvSpPr txBox="1">
            <a:spLocks noChangeArrowheads="1"/>
          </p:cNvSpPr>
          <p:nvPr/>
        </p:nvSpPr>
        <p:spPr bwMode="auto">
          <a:xfrm>
            <a:off x="1219200" y="5638800"/>
            <a:ext cx="6400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r>
              <a:rPr lang="en-US" b="1" i="1"/>
              <a:t>Answer: dish washer or washing machine</a:t>
            </a:r>
          </a:p>
        </p:txBody>
      </p:sp>
      <p:sp>
        <p:nvSpPr>
          <p:cNvPr id="18436" name="AutoShape 13">
            <a:hlinkClick r:id="rId3" action="ppaction://hlinksldjump" highlightClick="1"/>
          </p:cNvPr>
          <p:cNvSpPr>
            <a:spLocks noChangeArrowheads="1"/>
          </p:cNvSpPr>
          <p:nvPr/>
        </p:nvSpPr>
        <p:spPr bwMode="auto">
          <a:xfrm>
            <a:off x="8153400" y="6092825"/>
            <a:ext cx="990600" cy="762000"/>
          </a:xfrm>
          <a:prstGeom prst="actionButtonBlank">
            <a:avLst/>
          </a:prstGeom>
          <a:solidFill>
            <a:schemeClr val="accent1"/>
          </a:solidFill>
          <a:ln w="9525">
            <a:solidFill>
              <a:schemeClr val="tx1"/>
            </a:solidFill>
            <a:miter lim="800000"/>
            <a:headEnd/>
            <a:tailEnd/>
          </a:ln>
        </p:spPr>
        <p:txBody>
          <a:bodyPr wrap="none" anchor="ctr"/>
          <a:lstStyle/>
          <a:p>
            <a:endParaRPr lang="en-US"/>
          </a:p>
        </p:txBody>
      </p:sp>
      <p:sp>
        <p:nvSpPr>
          <p:cNvPr id="18437" name="AutoShape 14">
            <a:hlinkClick r:id="rId3" action="ppaction://hlinksldjump"/>
          </p:cNvPr>
          <p:cNvSpPr>
            <a:spLocks noChangeArrowheads="1"/>
          </p:cNvSpPr>
          <p:nvPr/>
        </p:nvSpPr>
        <p:spPr bwMode="auto">
          <a:xfrm>
            <a:off x="8458200" y="6321425"/>
            <a:ext cx="381000" cy="304800"/>
          </a:xfrm>
          <a:prstGeom prst="leftArrow">
            <a:avLst>
              <a:gd name="adj1" fmla="val 50000"/>
              <a:gd name="adj2" fmla="val 31250"/>
            </a:avLst>
          </a:prstGeom>
          <a:solidFill>
            <a:schemeClr val="accent1"/>
          </a:solidFill>
          <a:ln w="9525">
            <a:solidFill>
              <a:schemeClr val="tx1"/>
            </a:solidFill>
            <a:miter lim="800000"/>
            <a:headEnd/>
            <a:tailEnd/>
          </a:ln>
        </p:spPr>
        <p:txBody>
          <a:bodyPr wrap="none" anchor="ctr"/>
          <a:lstStyle/>
          <a:p>
            <a:endParaRPr lang="en-US"/>
          </a:p>
        </p:txBody>
      </p:sp>
      <p:pic>
        <p:nvPicPr>
          <p:cNvPr id="6" name="Picture 10" descr="Washer and Drie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0" y="1905000"/>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117FullDishwasher.jpg"/>
          <p:cNvPicPr>
            <a:picLocks noChangeAspect="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4648200" y="1905000"/>
            <a:ext cx="4176713"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851"/>
                                        </p:tgtEl>
                                        <p:attrNameLst>
                                          <p:attrName>style.visibility</p:attrName>
                                        </p:attrNameLst>
                                      </p:cBhvr>
                                      <p:to>
                                        <p:strVal val="visible"/>
                                      </p:to>
                                    </p:set>
                                    <p:animEffect transition="in" filter="dissolve">
                                      <p:cBhvr>
                                        <p:cTn id="7" dur="2000"/>
                                        <p:tgtEl>
                                          <p:spTgt spid="35851"/>
                                        </p:tgtEl>
                                      </p:cBhvr>
                                    </p:animEffect>
                                  </p:childTnLst>
                                </p:cTn>
                              </p:par>
                              <p:par>
                                <p:cTn id="8" presetID="8"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amond(in)">
                                      <p:cBhvr>
                                        <p:cTn id="10" dur="2000"/>
                                        <p:tgtEl>
                                          <p:spTgt spid="6"/>
                                        </p:tgtEl>
                                      </p:cBhvr>
                                    </p:animEffect>
                                  </p:childTnLst>
                                </p:cTn>
                              </p:par>
                              <p:par>
                                <p:cTn id="11" presetID="8"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amond(in)">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228600"/>
            <a:ext cx="8458200" cy="1447800"/>
          </a:xfrm>
        </p:spPr>
        <p:txBody>
          <a:bodyPr/>
          <a:lstStyle/>
          <a:p>
            <a:pPr eaLnBrk="1" hangingPunct="1"/>
            <a:r>
              <a:rPr lang="en-US" sz="3600" smtClean="0">
                <a:solidFill>
                  <a:srgbClr val="0000FF"/>
                </a:solidFill>
              </a:rPr>
              <a:t>  410. What can you use to seal cracks around windows and doors? </a:t>
            </a:r>
          </a:p>
        </p:txBody>
      </p:sp>
      <p:sp>
        <p:nvSpPr>
          <p:cNvPr id="36869" name="Text Box 5"/>
          <p:cNvSpPr txBox="1">
            <a:spLocks noChangeArrowheads="1"/>
          </p:cNvSpPr>
          <p:nvPr/>
        </p:nvSpPr>
        <p:spPr bwMode="auto">
          <a:xfrm>
            <a:off x="495300" y="1600200"/>
            <a:ext cx="4038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r>
              <a:rPr lang="en-US" b="1" i="1"/>
              <a:t>Answer: caulk (also weather stripping or insulation)</a:t>
            </a:r>
          </a:p>
          <a:p>
            <a:pPr>
              <a:spcBef>
                <a:spcPct val="50000"/>
              </a:spcBef>
            </a:pPr>
            <a:endParaRPr lang="en-US" b="1"/>
          </a:p>
        </p:txBody>
      </p:sp>
      <p:sp>
        <p:nvSpPr>
          <p:cNvPr id="19460" name="AutoShape 7">
            <a:hlinkClick r:id="rId3" action="ppaction://hlinksldjump" highlightClick="1"/>
          </p:cNvPr>
          <p:cNvSpPr>
            <a:spLocks noChangeArrowheads="1"/>
          </p:cNvSpPr>
          <p:nvPr/>
        </p:nvSpPr>
        <p:spPr bwMode="auto">
          <a:xfrm>
            <a:off x="8153400" y="6092825"/>
            <a:ext cx="990600" cy="762000"/>
          </a:xfrm>
          <a:prstGeom prst="actionButtonBlank">
            <a:avLst/>
          </a:prstGeom>
          <a:solidFill>
            <a:schemeClr val="accent1"/>
          </a:solidFill>
          <a:ln w="9525">
            <a:solidFill>
              <a:schemeClr val="tx1"/>
            </a:solidFill>
            <a:miter lim="800000"/>
            <a:headEnd/>
            <a:tailEnd/>
          </a:ln>
        </p:spPr>
        <p:txBody>
          <a:bodyPr wrap="none" anchor="ctr"/>
          <a:lstStyle/>
          <a:p>
            <a:endParaRPr lang="en-US"/>
          </a:p>
        </p:txBody>
      </p:sp>
      <p:sp>
        <p:nvSpPr>
          <p:cNvPr id="19461" name="AutoShape 8">
            <a:hlinkClick r:id="rId3" action="ppaction://hlinksldjump"/>
          </p:cNvPr>
          <p:cNvSpPr>
            <a:spLocks noChangeArrowheads="1"/>
          </p:cNvSpPr>
          <p:nvPr/>
        </p:nvSpPr>
        <p:spPr bwMode="auto">
          <a:xfrm>
            <a:off x="8458200" y="6321425"/>
            <a:ext cx="381000" cy="304800"/>
          </a:xfrm>
          <a:prstGeom prst="leftArrow">
            <a:avLst>
              <a:gd name="adj1" fmla="val 50000"/>
              <a:gd name="adj2" fmla="val 31250"/>
            </a:avLst>
          </a:prstGeom>
          <a:solidFill>
            <a:schemeClr val="accent1"/>
          </a:solidFill>
          <a:ln w="9525">
            <a:solidFill>
              <a:schemeClr val="tx1"/>
            </a:solidFill>
            <a:miter lim="800000"/>
            <a:headEnd/>
            <a:tailEnd/>
          </a:ln>
        </p:spPr>
        <p:txBody>
          <a:bodyPr wrap="none" anchor="ctr"/>
          <a:lstStyle/>
          <a:p>
            <a:endParaRPr lang="en-US"/>
          </a:p>
        </p:txBody>
      </p:sp>
      <p:pic>
        <p:nvPicPr>
          <p:cNvPr id="6" name="Picture 5" descr="caulk.jpg"/>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4876800" y="1905000"/>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mbm_weatherstripping.jpg"/>
          <p:cNvPicPr>
            <a:picLocks noChangeAspect="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666750" y="3162300"/>
            <a:ext cx="3695700"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6869"/>
                                        </p:tgtEl>
                                        <p:attrNameLst>
                                          <p:attrName>style.visibility</p:attrName>
                                        </p:attrNameLst>
                                      </p:cBhvr>
                                      <p:to>
                                        <p:strVal val="visible"/>
                                      </p:to>
                                    </p:set>
                                    <p:anim to="" calcmode="lin" valueType="num">
                                      <p:cBhvr>
                                        <p:cTn id="7" dur="1" fill="hold"/>
                                        <p:tgtEl>
                                          <p:spTgt spid="36869"/>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to="" calcmode="lin" valueType="num">
                                      <p:cBhvr>
                                        <p:cTn id="10" dur="1" fill="hold"/>
                                        <p:tgtEl>
                                          <p:spTgt spid="7"/>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to="" calcmode="lin" valueType="num">
                                      <p:cBhvr>
                                        <p:cTn id="13"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0"/>
            <a:ext cx="7772400" cy="1143000"/>
          </a:xfrm>
        </p:spPr>
        <p:txBody>
          <a:bodyPr/>
          <a:lstStyle/>
          <a:p>
            <a:pPr eaLnBrk="1" hangingPunct="1"/>
            <a:r>
              <a:rPr lang="en-US" sz="3600" smtClean="0">
                <a:solidFill>
                  <a:srgbClr val="008000"/>
                </a:solidFill>
              </a:rPr>
              <a:t>420. What does CFL stand for? </a:t>
            </a:r>
            <a:r>
              <a:rPr lang="en-US" smtClean="0">
                <a:solidFill>
                  <a:schemeClr val="accent2"/>
                </a:solidFill>
              </a:rPr>
              <a:t/>
            </a:r>
            <a:br>
              <a:rPr lang="en-US" smtClean="0">
                <a:solidFill>
                  <a:schemeClr val="accent2"/>
                </a:solidFill>
              </a:rPr>
            </a:br>
            <a:endParaRPr lang="en-US" smtClean="0">
              <a:solidFill>
                <a:schemeClr val="accent2"/>
              </a:solidFill>
            </a:endParaRPr>
          </a:p>
        </p:txBody>
      </p:sp>
      <p:sp>
        <p:nvSpPr>
          <p:cNvPr id="37893" name="Text Box 5"/>
          <p:cNvSpPr txBox="1">
            <a:spLocks noChangeArrowheads="1"/>
          </p:cNvSpPr>
          <p:nvPr/>
        </p:nvSpPr>
        <p:spPr bwMode="auto">
          <a:xfrm>
            <a:off x="304800" y="2514600"/>
            <a:ext cx="27432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r>
              <a:rPr lang="en-US"/>
              <a:t> </a:t>
            </a:r>
          </a:p>
          <a:p>
            <a:r>
              <a:rPr lang="en-US" b="1" i="1"/>
              <a:t>Answer: </a:t>
            </a:r>
          </a:p>
          <a:p>
            <a:r>
              <a:rPr lang="en-US" b="1" i="1"/>
              <a:t>Compact </a:t>
            </a:r>
          </a:p>
          <a:p>
            <a:r>
              <a:rPr lang="en-US" b="1" i="1"/>
              <a:t>Florescent </a:t>
            </a:r>
          </a:p>
          <a:p>
            <a:r>
              <a:rPr lang="en-US" b="1" i="1"/>
              <a:t>Lamp </a:t>
            </a:r>
          </a:p>
          <a:p>
            <a:r>
              <a:rPr lang="en-US" b="1" i="1"/>
              <a:t>(or light bulb)</a:t>
            </a:r>
          </a:p>
          <a:p>
            <a:pPr lvl="2"/>
            <a:endParaRPr lang="en-US"/>
          </a:p>
          <a:p>
            <a:pPr>
              <a:spcBef>
                <a:spcPct val="50000"/>
              </a:spcBef>
            </a:pPr>
            <a:endParaRPr lang="en-US"/>
          </a:p>
        </p:txBody>
      </p:sp>
      <p:sp>
        <p:nvSpPr>
          <p:cNvPr id="20484" name="AutoShape 7">
            <a:hlinkClick r:id="rId3" action="ppaction://hlinksldjump" highlightClick="1"/>
          </p:cNvPr>
          <p:cNvSpPr>
            <a:spLocks noChangeArrowheads="1"/>
          </p:cNvSpPr>
          <p:nvPr/>
        </p:nvSpPr>
        <p:spPr bwMode="auto">
          <a:xfrm>
            <a:off x="8153400" y="6092825"/>
            <a:ext cx="990600" cy="762000"/>
          </a:xfrm>
          <a:prstGeom prst="actionButtonBlank">
            <a:avLst/>
          </a:prstGeom>
          <a:solidFill>
            <a:schemeClr val="accent1"/>
          </a:solidFill>
          <a:ln w="9525">
            <a:solidFill>
              <a:schemeClr val="tx1"/>
            </a:solidFill>
            <a:miter lim="800000"/>
            <a:headEnd/>
            <a:tailEnd/>
          </a:ln>
        </p:spPr>
        <p:txBody>
          <a:bodyPr wrap="none" anchor="ctr"/>
          <a:lstStyle/>
          <a:p>
            <a:endParaRPr lang="en-US"/>
          </a:p>
        </p:txBody>
      </p:sp>
      <p:sp>
        <p:nvSpPr>
          <p:cNvPr id="20485" name="AutoShape 8">
            <a:hlinkClick r:id="rId3" action="ppaction://hlinksldjump"/>
          </p:cNvPr>
          <p:cNvSpPr>
            <a:spLocks noChangeArrowheads="1"/>
          </p:cNvSpPr>
          <p:nvPr/>
        </p:nvSpPr>
        <p:spPr bwMode="auto">
          <a:xfrm>
            <a:off x="8458200" y="6321425"/>
            <a:ext cx="381000" cy="304800"/>
          </a:xfrm>
          <a:prstGeom prst="leftArrow">
            <a:avLst>
              <a:gd name="adj1" fmla="val 50000"/>
              <a:gd name="adj2" fmla="val 31250"/>
            </a:avLst>
          </a:prstGeom>
          <a:solidFill>
            <a:schemeClr val="accent1"/>
          </a:solidFill>
          <a:ln w="9525">
            <a:solidFill>
              <a:schemeClr val="tx1"/>
            </a:solidFill>
            <a:miter lim="800000"/>
            <a:headEnd/>
            <a:tailEnd/>
          </a:ln>
        </p:spPr>
        <p:txBody>
          <a:bodyPr wrap="none" anchor="ctr"/>
          <a:lstStyle/>
          <a:p>
            <a:endParaRPr lang="en-US"/>
          </a:p>
        </p:txBody>
      </p:sp>
      <p:pic>
        <p:nvPicPr>
          <p:cNvPr id="20486" name="Picture 7" descr="CFL_sky.jpg"/>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352800" y="1143000"/>
            <a:ext cx="3505200" cy="572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7893"/>
                                        </p:tgtEl>
                                        <p:attrNameLst>
                                          <p:attrName>style.visibility</p:attrName>
                                        </p:attrNameLst>
                                      </p:cBhvr>
                                      <p:to>
                                        <p:strVal val="visible"/>
                                      </p:to>
                                    </p:set>
                                    <p:anim by="(-#ppt_w*2)" calcmode="lin" valueType="num">
                                      <p:cBhvr rctx="PPT">
                                        <p:cTn id="7" dur="500" autoRev="1" fill="hold">
                                          <p:stCondLst>
                                            <p:cond delay="0"/>
                                          </p:stCondLst>
                                        </p:cTn>
                                        <p:tgtEl>
                                          <p:spTgt spid="37893"/>
                                        </p:tgtEl>
                                        <p:attrNameLst>
                                          <p:attrName>ppt_w</p:attrName>
                                        </p:attrNameLst>
                                      </p:cBhvr>
                                    </p:anim>
                                    <p:anim by="(#ppt_w*0.50)" calcmode="lin" valueType="num">
                                      <p:cBhvr>
                                        <p:cTn id="8" dur="500" decel="50000" autoRev="1" fill="hold">
                                          <p:stCondLst>
                                            <p:cond delay="0"/>
                                          </p:stCondLst>
                                        </p:cTn>
                                        <p:tgtEl>
                                          <p:spTgt spid="37893"/>
                                        </p:tgtEl>
                                        <p:attrNameLst>
                                          <p:attrName>ppt_x</p:attrName>
                                        </p:attrNameLst>
                                      </p:cBhvr>
                                    </p:anim>
                                    <p:anim from="(-#ppt_h/2)" to="(#ppt_y)" calcmode="lin" valueType="num">
                                      <p:cBhvr>
                                        <p:cTn id="9" dur="1000" fill="hold">
                                          <p:stCondLst>
                                            <p:cond delay="0"/>
                                          </p:stCondLst>
                                        </p:cTn>
                                        <p:tgtEl>
                                          <p:spTgt spid="37893"/>
                                        </p:tgtEl>
                                        <p:attrNameLst>
                                          <p:attrName>ppt_y</p:attrName>
                                        </p:attrNameLst>
                                      </p:cBhvr>
                                    </p:anim>
                                    <p:animRot by="21600000">
                                      <p:cBhvr>
                                        <p:cTn id="10" dur="1000" fill="hold">
                                          <p:stCondLst>
                                            <p:cond delay="0"/>
                                          </p:stCondLst>
                                        </p:cTn>
                                        <p:tgtEl>
                                          <p:spTgt spid="3789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421">
            <a:hlinkClick r:id="" action="ppaction://hlinkshowjump?jump=nextslide" highlightClick="1"/>
          </p:cNvPr>
          <p:cNvSpPr>
            <a:spLocks noChangeArrowheads="1"/>
          </p:cNvSpPr>
          <p:nvPr/>
        </p:nvSpPr>
        <p:spPr bwMode="auto">
          <a:xfrm>
            <a:off x="228600" y="1143000"/>
            <a:ext cx="1447800" cy="838200"/>
          </a:xfrm>
          <a:prstGeom prst="actionButtonBlank">
            <a:avLst/>
          </a:prstGeom>
          <a:solidFill>
            <a:schemeClr val="accent1"/>
          </a:solidFill>
          <a:ln w="9525">
            <a:solidFill>
              <a:schemeClr val="tx1"/>
            </a:solidFill>
            <a:miter lim="800000"/>
            <a:headEnd/>
            <a:tailEnd/>
          </a:ln>
        </p:spPr>
        <p:txBody>
          <a:bodyPr wrap="none" anchor="ctr"/>
          <a:lstStyle/>
          <a:p>
            <a:pPr algn="ctr"/>
            <a:r>
              <a:rPr lang="en-US">
                <a:hlinkClick r:id="" action="ppaction://hlinkshowjump?jump=nextslide"/>
              </a:rPr>
              <a:t>10</a:t>
            </a:r>
            <a:endParaRPr lang="en-US"/>
          </a:p>
        </p:txBody>
      </p:sp>
      <p:sp>
        <p:nvSpPr>
          <p:cNvPr id="3075" name="AutoShape 423">
            <a:hlinkClick r:id="rId3" action="ppaction://hlinksldjump" highlightClick="1"/>
          </p:cNvPr>
          <p:cNvSpPr>
            <a:spLocks noChangeArrowheads="1"/>
          </p:cNvSpPr>
          <p:nvPr/>
        </p:nvSpPr>
        <p:spPr bwMode="auto">
          <a:xfrm>
            <a:off x="2057400" y="2209800"/>
            <a:ext cx="1447800" cy="838200"/>
          </a:xfrm>
          <a:prstGeom prst="actionButtonBlank">
            <a:avLst/>
          </a:prstGeom>
          <a:solidFill>
            <a:schemeClr val="accent1"/>
          </a:solidFill>
          <a:ln w="9525">
            <a:solidFill>
              <a:schemeClr val="tx1"/>
            </a:solidFill>
            <a:miter lim="800000"/>
            <a:headEnd/>
            <a:tailEnd/>
          </a:ln>
        </p:spPr>
        <p:txBody>
          <a:bodyPr wrap="none" anchor="ctr"/>
          <a:lstStyle/>
          <a:p>
            <a:pPr algn="ctr"/>
            <a:r>
              <a:rPr lang="en-US">
                <a:hlinkClick r:id="rId4" action="ppaction://hlinksldjump"/>
              </a:rPr>
              <a:t>20</a:t>
            </a:r>
            <a:endParaRPr lang="en-US"/>
          </a:p>
        </p:txBody>
      </p:sp>
      <p:sp>
        <p:nvSpPr>
          <p:cNvPr id="3076" name="AutoShape 424">
            <a:hlinkClick r:id="rId4" action="ppaction://hlinksldjump" highlightClick="1"/>
          </p:cNvPr>
          <p:cNvSpPr>
            <a:spLocks noChangeArrowheads="1"/>
          </p:cNvSpPr>
          <p:nvPr/>
        </p:nvSpPr>
        <p:spPr bwMode="auto">
          <a:xfrm>
            <a:off x="2057400" y="1143000"/>
            <a:ext cx="1447800" cy="838200"/>
          </a:xfrm>
          <a:prstGeom prst="actionButtonBlank">
            <a:avLst/>
          </a:prstGeom>
          <a:solidFill>
            <a:schemeClr val="accent1"/>
          </a:solidFill>
          <a:ln w="9525">
            <a:solidFill>
              <a:schemeClr val="tx1"/>
            </a:solidFill>
            <a:miter lim="800000"/>
            <a:headEnd/>
            <a:tailEnd/>
          </a:ln>
        </p:spPr>
        <p:txBody>
          <a:bodyPr wrap="none" anchor="ctr"/>
          <a:lstStyle/>
          <a:p>
            <a:pPr algn="ctr"/>
            <a:r>
              <a:rPr lang="en-US">
                <a:hlinkClick r:id="rId3" action="ppaction://hlinksldjump"/>
              </a:rPr>
              <a:t>10</a:t>
            </a:r>
            <a:endParaRPr lang="en-US"/>
          </a:p>
        </p:txBody>
      </p:sp>
      <p:sp>
        <p:nvSpPr>
          <p:cNvPr id="3077" name="AutoShape 425">
            <a:hlinkClick r:id="rId5" action="ppaction://hlinksldjump" highlightClick="1"/>
          </p:cNvPr>
          <p:cNvSpPr>
            <a:spLocks noChangeArrowheads="1"/>
          </p:cNvSpPr>
          <p:nvPr/>
        </p:nvSpPr>
        <p:spPr bwMode="auto">
          <a:xfrm>
            <a:off x="228600" y="4343400"/>
            <a:ext cx="1447800" cy="838200"/>
          </a:xfrm>
          <a:prstGeom prst="actionButtonBlank">
            <a:avLst/>
          </a:prstGeom>
          <a:solidFill>
            <a:schemeClr val="accent1"/>
          </a:solidFill>
          <a:ln w="9525">
            <a:solidFill>
              <a:schemeClr val="tx1"/>
            </a:solidFill>
            <a:miter lim="800000"/>
            <a:headEnd/>
            <a:tailEnd/>
          </a:ln>
        </p:spPr>
        <p:txBody>
          <a:bodyPr wrap="none" anchor="ctr"/>
          <a:lstStyle/>
          <a:p>
            <a:pPr algn="ctr"/>
            <a:r>
              <a:rPr lang="en-US">
                <a:hlinkClick r:id="rId5" action="ppaction://hlinksldjump"/>
              </a:rPr>
              <a:t>40</a:t>
            </a:r>
            <a:endParaRPr lang="en-US"/>
          </a:p>
        </p:txBody>
      </p:sp>
      <p:sp>
        <p:nvSpPr>
          <p:cNvPr id="3078" name="AutoShape 426">
            <a:hlinkClick r:id="rId6" action="ppaction://hlinksldjump" highlightClick="1"/>
          </p:cNvPr>
          <p:cNvSpPr>
            <a:spLocks noChangeArrowheads="1"/>
          </p:cNvSpPr>
          <p:nvPr/>
        </p:nvSpPr>
        <p:spPr bwMode="auto">
          <a:xfrm>
            <a:off x="228600" y="3276600"/>
            <a:ext cx="1447800" cy="838200"/>
          </a:xfrm>
          <a:prstGeom prst="actionButtonBlank">
            <a:avLst/>
          </a:prstGeom>
          <a:solidFill>
            <a:schemeClr val="accent1"/>
          </a:solidFill>
          <a:ln w="9525">
            <a:solidFill>
              <a:schemeClr val="tx1"/>
            </a:solidFill>
            <a:miter lim="800000"/>
            <a:headEnd/>
            <a:tailEnd/>
          </a:ln>
        </p:spPr>
        <p:txBody>
          <a:bodyPr wrap="none" anchor="ctr"/>
          <a:lstStyle/>
          <a:p>
            <a:pPr algn="ctr"/>
            <a:r>
              <a:rPr lang="en-US">
                <a:hlinkClick r:id="rId7" action="ppaction://hlinksldjump"/>
              </a:rPr>
              <a:t>30</a:t>
            </a:r>
            <a:endParaRPr lang="en-US"/>
          </a:p>
        </p:txBody>
      </p:sp>
      <p:sp>
        <p:nvSpPr>
          <p:cNvPr id="3079" name="Text Box 427"/>
          <p:cNvSpPr txBox="1">
            <a:spLocks noChangeArrowheads="1"/>
          </p:cNvSpPr>
          <p:nvPr/>
        </p:nvSpPr>
        <p:spPr bwMode="auto">
          <a:xfrm>
            <a:off x="228600" y="304800"/>
            <a:ext cx="152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algn="ctr">
              <a:spcBef>
                <a:spcPct val="50000"/>
              </a:spcBef>
            </a:pPr>
            <a:r>
              <a:rPr lang="en-US" sz="1600" b="1">
                <a:solidFill>
                  <a:srgbClr val="008000"/>
                </a:solidFill>
              </a:rPr>
              <a:t>1. Saving Energy</a:t>
            </a:r>
            <a:endParaRPr lang="en-US" b="1">
              <a:solidFill>
                <a:srgbClr val="008000"/>
              </a:solidFill>
            </a:endParaRPr>
          </a:p>
        </p:txBody>
      </p:sp>
      <p:sp>
        <p:nvSpPr>
          <p:cNvPr id="3080" name="Text Box 428"/>
          <p:cNvSpPr txBox="1">
            <a:spLocks noChangeArrowheads="1"/>
          </p:cNvSpPr>
          <p:nvPr/>
        </p:nvSpPr>
        <p:spPr bwMode="auto">
          <a:xfrm>
            <a:off x="2209800" y="304800"/>
            <a:ext cx="1295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algn="ctr">
              <a:spcBef>
                <a:spcPct val="50000"/>
              </a:spcBef>
            </a:pPr>
            <a:endParaRPr lang="en-US" sz="1600" b="1">
              <a:solidFill>
                <a:schemeClr val="accent2"/>
              </a:solidFill>
            </a:endParaRPr>
          </a:p>
        </p:txBody>
      </p:sp>
      <p:sp>
        <p:nvSpPr>
          <p:cNvPr id="3081" name="Text Box 429"/>
          <p:cNvSpPr txBox="1">
            <a:spLocks noChangeArrowheads="1"/>
          </p:cNvSpPr>
          <p:nvPr/>
        </p:nvSpPr>
        <p:spPr bwMode="auto">
          <a:xfrm>
            <a:off x="3962400" y="304800"/>
            <a:ext cx="114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algn="ctr">
              <a:spcBef>
                <a:spcPct val="50000"/>
              </a:spcBef>
            </a:pPr>
            <a:r>
              <a:rPr lang="en-US" sz="1600" b="1">
                <a:solidFill>
                  <a:srgbClr val="008000"/>
                </a:solidFill>
              </a:rPr>
              <a:t>3. Energy Choices</a:t>
            </a:r>
            <a:endParaRPr lang="en-US" b="1">
              <a:solidFill>
                <a:srgbClr val="008000"/>
              </a:solidFill>
            </a:endParaRPr>
          </a:p>
        </p:txBody>
      </p:sp>
      <p:sp>
        <p:nvSpPr>
          <p:cNvPr id="3082" name="Text Box 430"/>
          <p:cNvSpPr txBox="1">
            <a:spLocks noChangeArrowheads="1"/>
          </p:cNvSpPr>
          <p:nvPr/>
        </p:nvSpPr>
        <p:spPr bwMode="auto">
          <a:xfrm>
            <a:off x="5791200" y="304800"/>
            <a:ext cx="129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algn="ctr">
              <a:spcBef>
                <a:spcPct val="50000"/>
              </a:spcBef>
            </a:pPr>
            <a:r>
              <a:rPr lang="en-US" sz="1600" b="1">
                <a:solidFill>
                  <a:srgbClr val="008000"/>
                </a:solidFill>
              </a:rPr>
              <a:t>4. Taking Action</a:t>
            </a:r>
            <a:endParaRPr lang="en-US" b="1">
              <a:solidFill>
                <a:srgbClr val="008000"/>
              </a:solidFill>
            </a:endParaRPr>
          </a:p>
        </p:txBody>
      </p:sp>
      <p:sp>
        <p:nvSpPr>
          <p:cNvPr id="3083" name="Text Box 431"/>
          <p:cNvSpPr txBox="1">
            <a:spLocks noChangeArrowheads="1"/>
          </p:cNvSpPr>
          <p:nvPr/>
        </p:nvSpPr>
        <p:spPr bwMode="auto">
          <a:xfrm>
            <a:off x="7391400" y="304800"/>
            <a:ext cx="1371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algn="ctr">
              <a:spcBef>
                <a:spcPct val="50000"/>
              </a:spcBef>
            </a:pPr>
            <a:r>
              <a:rPr lang="en-US" sz="1600" b="1">
                <a:solidFill>
                  <a:srgbClr val="008000"/>
                </a:solidFill>
              </a:rPr>
              <a:t>5. Efficiency Tricks</a:t>
            </a:r>
            <a:endParaRPr lang="en-US" b="1">
              <a:solidFill>
                <a:srgbClr val="008000"/>
              </a:solidFill>
            </a:endParaRPr>
          </a:p>
        </p:txBody>
      </p:sp>
      <p:sp>
        <p:nvSpPr>
          <p:cNvPr id="3084" name="AutoShape 432">
            <a:hlinkClick r:id="rId7" action="ppaction://hlinksldjump" highlightClick="1"/>
          </p:cNvPr>
          <p:cNvSpPr>
            <a:spLocks noChangeArrowheads="1"/>
          </p:cNvSpPr>
          <p:nvPr/>
        </p:nvSpPr>
        <p:spPr bwMode="auto">
          <a:xfrm>
            <a:off x="228600" y="2209800"/>
            <a:ext cx="1447800" cy="838200"/>
          </a:xfrm>
          <a:prstGeom prst="actionButtonBlank">
            <a:avLst/>
          </a:prstGeom>
          <a:solidFill>
            <a:schemeClr val="accent1"/>
          </a:solidFill>
          <a:ln w="9525">
            <a:solidFill>
              <a:schemeClr val="tx1"/>
            </a:solidFill>
            <a:miter lim="800000"/>
            <a:headEnd/>
            <a:tailEnd/>
          </a:ln>
        </p:spPr>
        <p:txBody>
          <a:bodyPr wrap="none" anchor="ctr"/>
          <a:lstStyle/>
          <a:p>
            <a:pPr algn="ctr"/>
            <a:r>
              <a:rPr lang="en-US">
                <a:hlinkClick r:id="rId6" action="ppaction://hlinksldjump"/>
              </a:rPr>
              <a:t>20</a:t>
            </a:r>
            <a:endParaRPr lang="en-US"/>
          </a:p>
        </p:txBody>
      </p:sp>
      <p:sp>
        <p:nvSpPr>
          <p:cNvPr id="3085" name="AutoShape 433">
            <a:hlinkClick r:id="rId8" action="ppaction://hlinksldjump" highlightClick="1"/>
          </p:cNvPr>
          <p:cNvSpPr>
            <a:spLocks noChangeArrowheads="1"/>
          </p:cNvSpPr>
          <p:nvPr/>
        </p:nvSpPr>
        <p:spPr bwMode="auto">
          <a:xfrm>
            <a:off x="228600" y="5410200"/>
            <a:ext cx="1447800" cy="838200"/>
          </a:xfrm>
          <a:prstGeom prst="actionButtonBlank">
            <a:avLst/>
          </a:prstGeom>
          <a:solidFill>
            <a:schemeClr val="accent1"/>
          </a:solidFill>
          <a:ln w="9525">
            <a:solidFill>
              <a:schemeClr val="tx1"/>
            </a:solidFill>
            <a:miter lim="800000"/>
            <a:headEnd/>
            <a:tailEnd/>
          </a:ln>
        </p:spPr>
        <p:txBody>
          <a:bodyPr wrap="none" anchor="ctr"/>
          <a:lstStyle/>
          <a:p>
            <a:pPr algn="ctr"/>
            <a:r>
              <a:rPr lang="en-US">
                <a:hlinkClick r:id="rId8" action="ppaction://hlinksldjump"/>
              </a:rPr>
              <a:t>50</a:t>
            </a:r>
            <a:endParaRPr lang="en-US"/>
          </a:p>
        </p:txBody>
      </p:sp>
      <p:sp>
        <p:nvSpPr>
          <p:cNvPr id="3086" name="AutoShape 434">
            <a:hlinkClick r:id="rId9" action="ppaction://hlinksldjump" highlightClick="1"/>
          </p:cNvPr>
          <p:cNvSpPr>
            <a:spLocks noChangeArrowheads="1"/>
          </p:cNvSpPr>
          <p:nvPr/>
        </p:nvSpPr>
        <p:spPr bwMode="auto">
          <a:xfrm>
            <a:off x="2057400" y="4343400"/>
            <a:ext cx="1447800" cy="838200"/>
          </a:xfrm>
          <a:prstGeom prst="actionButtonBlank">
            <a:avLst/>
          </a:prstGeom>
          <a:solidFill>
            <a:schemeClr val="accent1"/>
          </a:solidFill>
          <a:ln w="9525">
            <a:solidFill>
              <a:schemeClr val="tx1"/>
            </a:solidFill>
            <a:miter lim="800000"/>
            <a:headEnd/>
            <a:tailEnd/>
          </a:ln>
        </p:spPr>
        <p:txBody>
          <a:bodyPr wrap="none" anchor="ctr"/>
          <a:lstStyle/>
          <a:p>
            <a:pPr algn="ctr"/>
            <a:r>
              <a:rPr lang="en-US">
                <a:hlinkClick r:id="rId10" action="ppaction://hlinksldjump"/>
              </a:rPr>
              <a:t>40</a:t>
            </a:r>
            <a:endParaRPr lang="en-US"/>
          </a:p>
        </p:txBody>
      </p:sp>
      <p:sp>
        <p:nvSpPr>
          <p:cNvPr id="3087" name="AutoShape 435">
            <a:hlinkClick r:id="rId11" action="ppaction://hlinksldjump" highlightClick="1"/>
          </p:cNvPr>
          <p:cNvSpPr>
            <a:spLocks noChangeArrowheads="1"/>
          </p:cNvSpPr>
          <p:nvPr/>
        </p:nvSpPr>
        <p:spPr bwMode="auto">
          <a:xfrm>
            <a:off x="2057400" y="3276600"/>
            <a:ext cx="1447800" cy="838200"/>
          </a:xfrm>
          <a:prstGeom prst="actionButtonBlank">
            <a:avLst/>
          </a:prstGeom>
          <a:solidFill>
            <a:schemeClr val="accent1"/>
          </a:solidFill>
          <a:ln w="9525">
            <a:solidFill>
              <a:schemeClr val="tx1"/>
            </a:solidFill>
            <a:miter lim="800000"/>
            <a:headEnd/>
            <a:tailEnd/>
          </a:ln>
        </p:spPr>
        <p:txBody>
          <a:bodyPr wrap="none" anchor="ctr"/>
          <a:lstStyle/>
          <a:p>
            <a:pPr algn="ctr"/>
            <a:r>
              <a:rPr lang="en-US">
                <a:hlinkClick r:id="rId9" action="ppaction://hlinksldjump"/>
              </a:rPr>
              <a:t>30</a:t>
            </a:r>
            <a:endParaRPr lang="en-US"/>
          </a:p>
        </p:txBody>
      </p:sp>
      <p:sp>
        <p:nvSpPr>
          <p:cNvPr id="3088" name="AutoShape 436">
            <a:hlinkClick r:id="rId10" action="ppaction://hlinksldjump" highlightClick="1"/>
          </p:cNvPr>
          <p:cNvSpPr>
            <a:spLocks noChangeArrowheads="1"/>
          </p:cNvSpPr>
          <p:nvPr/>
        </p:nvSpPr>
        <p:spPr bwMode="auto">
          <a:xfrm>
            <a:off x="2057400" y="5410200"/>
            <a:ext cx="1447800" cy="838200"/>
          </a:xfrm>
          <a:prstGeom prst="actionButtonBlank">
            <a:avLst/>
          </a:prstGeom>
          <a:solidFill>
            <a:schemeClr val="accent1"/>
          </a:solidFill>
          <a:ln w="9525">
            <a:solidFill>
              <a:schemeClr val="tx1"/>
            </a:solidFill>
            <a:miter lim="800000"/>
            <a:headEnd/>
            <a:tailEnd/>
          </a:ln>
        </p:spPr>
        <p:txBody>
          <a:bodyPr wrap="none" anchor="ctr"/>
          <a:lstStyle/>
          <a:p>
            <a:pPr algn="ctr"/>
            <a:r>
              <a:rPr lang="en-US">
                <a:hlinkClick r:id="rId11" action="ppaction://hlinksldjump"/>
              </a:rPr>
              <a:t>50</a:t>
            </a:r>
            <a:endParaRPr lang="en-US"/>
          </a:p>
        </p:txBody>
      </p:sp>
      <p:sp>
        <p:nvSpPr>
          <p:cNvPr id="3089" name="AutoShape 437">
            <a:hlinkClick r:id="rId12" action="ppaction://hlinksldjump" highlightClick="1"/>
          </p:cNvPr>
          <p:cNvSpPr>
            <a:spLocks noChangeArrowheads="1"/>
          </p:cNvSpPr>
          <p:nvPr/>
        </p:nvSpPr>
        <p:spPr bwMode="auto">
          <a:xfrm>
            <a:off x="3886200" y="1143000"/>
            <a:ext cx="1447800" cy="838200"/>
          </a:xfrm>
          <a:prstGeom prst="actionButtonBlank">
            <a:avLst/>
          </a:prstGeom>
          <a:solidFill>
            <a:schemeClr val="accent1"/>
          </a:solidFill>
          <a:ln w="9525">
            <a:solidFill>
              <a:schemeClr val="tx1"/>
            </a:solidFill>
            <a:miter lim="800000"/>
            <a:headEnd/>
            <a:tailEnd/>
          </a:ln>
        </p:spPr>
        <p:txBody>
          <a:bodyPr wrap="none" anchor="ctr"/>
          <a:lstStyle/>
          <a:p>
            <a:pPr algn="ctr"/>
            <a:r>
              <a:rPr lang="en-US">
                <a:hlinkClick r:id="rId12" action="ppaction://hlinksldjump"/>
              </a:rPr>
              <a:t>10</a:t>
            </a:r>
            <a:endParaRPr lang="en-US"/>
          </a:p>
        </p:txBody>
      </p:sp>
      <p:sp>
        <p:nvSpPr>
          <p:cNvPr id="3090" name="AutoShape 438">
            <a:hlinkClick r:id="rId13" action="ppaction://hlinksldjump" highlightClick="1"/>
          </p:cNvPr>
          <p:cNvSpPr>
            <a:spLocks noChangeArrowheads="1"/>
          </p:cNvSpPr>
          <p:nvPr/>
        </p:nvSpPr>
        <p:spPr bwMode="auto">
          <a:xfrm>
            <a:off x="3886200" y="2209800"/>
            <a:ext cx="1447800" cy="838200"/>
          </a:xfrm>
          <a:prstGeom prst="actionButtonBlank">
            <a:avLst/>
          </a:prstGeom>
          <a:solidFill>
            <a:schemeClr val="accent1"/>
          </a:solidFill>
          <a:ln w="9525">
            <a:solidFill>
              <a:schemeClr val="tx1"/>
            </a:solidFill>
            <a:miter lim="800000"/>
            <a:headEnd/>
            <a:tailEnd/>
          </a:ln>
        </p:spPr>
        <p:txBody>
          <a:bodyPr wrap="none" anchor="ctr"/>
          <a:lstStyle/>
          <a:p>
            <a:pPr algn="ctr"/>
            <a:r>
              <a:rPr lang="en-US">
                <a:hlinkClick r:id="rId13" action="ppaction://hlinksldjump"/>
              </a:rPr>
              <a:t>20</a:t>
            </a:r>
            <a:endParaRPr lang="en-US"/>
          </a:p>
        </p:txBody>
      </p:sp>
      <p:sp>
        <p:nvSpPr>
          <p:cNvPr id="3091" name="AutoShape 439">
            <a:hlinkClick r:id="rId14" action="ppaction://hlinksldjump" highlightClick="1"/>
          </p:cNvPr>
          <p:cNvSpPr>
            <a:spLocks noChangeArrowheads="1"/>
          </p:cNvSpPr>
          <p:nvPr/>
        </p:nvSpPr>
        <p:spPr bwMode="auto">
          <a:xfrm>
            <a:off x="3886200" y="3276600"/>
            <a:ext cx="1447800" cy="838200"/>
          </a:xfrm>
          <a:prstGeom prst="actionButtonBlank">
            <a:avLst/>
          </a:prstGeom>
          <a:solidFill>
            <a:schemeClr val="accent1"/>
          </a:solidFill>
          <a:ln w="9525">
            <a:solidFill>
              <a:schemeClr val="tx1"/>
            </a:solidFill>
            <a:miter lim="800000"/>
            <a:headEnd/>
            <a:tailEnd/>
          </a:ln>
        </p:spPr>
        <p:txBody>
          <a:bodyPr wrap="none" anchor="ctr"/>
          <a:lstStyle/>
          <a:p>
            <a:pPr algn="ctr"/>
            <a:r>
              <a:rPr lang="en-US">
                <a:hlinkClick r:id="rId14" action="ppaction://hlinksldjump"/>
              </a:rPr>
              <a:t>30</a:t>
            </a:r>
            <a:endParaRPr lang="en-US"/>
          </a:p>
        </p:txBody>
      </p:sp>
      <p:sp>
        <p:nvSpPr>
          <p:cNvPr id="3092" name="AutoShape 440">
            <a:hlinkClick r:id="rId15" action="ppaction://hlinksldjump" highlightClick="1"/>
          </p:cNvPr>
          <p:cNvSpPr>
            <a:spLocks noChangeArrowheads="1"/>
          </p:cNvSpPr>
          <p:nvPr/>
        </p:nvSpPr>
        <p:spPr bwMode="auto">
          <a:xfrm>
            <a:off x="3886200" y="4343400"/>
            <a:ext cx="1447800" cy="838200"/>
          </a:xfrm>
          <a:prstGeom prst="actionButtonBlank">
            <a:avLst/>
          </a:prstGeom>
          <a:solidFill>
            <a:schemeClr val="accent1"/>
          </a:solidFill>
          <a:ln w="9525">
            <a:solidFill>
              <a:schemeClr val="tx1"/>
            </a:solidFill>
            <a:miter lim="800000"/>
            <a:headEnd/>
            <a:tailEnd/>
          </a:ln>
        </p:spPr>
        <p:txBody>
          <a:bodyPr wrap="none" anchor="ctr"/>
          <a:lstStyle/>
          <a:p>
            <a:pPr algn="ctr"/>
            <a:r>
              <a:rPr lang="en-US">
                <a:hlinkClick r:id="rId15" action="ppaction://hlinksldjump"/>
              </a:rPr>
              <a:t>40</a:t>
            </a:r>
            <a:endParaRPr lang="en-US"/>
          </a:p>
        </p:txBody>
      </p:sp>
      <p:sp>
        <p:nvSpPr>
          <p:cNvPr id="3093" name="AutoShape 441">
            <a:hlinkClick r:id="rId16" action="ppaction://hlinksldjump" highlightClick="1"/>
          </p:cNvPr>
          <p:cNvSpPr>
            <a:spLocks noChangeArrowheads="1"/>
          </p:cNvSpPr>
          <p:nvPr/>
        </p:nvSpPr>
        <p:spPr bwMode="auto">
          <a:xfrm>
            <a:off x="3886200" y="5410200"/>
            <a:ext cx="1447800" cy="838200"/>
          </a:xfrm>
          <a:prstGeom prst="actionButtonBlank">
            <a:avLst/>
          </a:prstGeom>
          <a:solidFill>
            <a:schemeClr val="accent1"/>
          </a:solidFill>
          <a:ln w="9525">
            <a:solidFill>
              <a:schemeClr val="tx1"/>
            </a:solidFill>
            <a:miter lim="800000"/>
            <a:headEnd/>
            <a:tailEnd/>
          </a:ln>
        </p:spPr>
        <p:txBody>
          <a:bodyPr wrap="none" anchor="ctr"/>
          <a:lstStyle/>
          <a:p>
            <a:pPr algn="ctr"/>
            <a:r>
              <a:rPr lang="en-US">
                <a:hlinkClick r:id="rId16" action="ppaction://hlinksldjump"/>
              </a:rPr>
              <a:t>50</a:t>
            </a:r>
            <a:endParaRPr lang="en-US"/>
          </a:p>
        </p:txBody>
      </p:sp>
      <p:sp>
        <p:nvSpPr>
          <p:cNvPr id="3094" name="AutoShape 442">
            <a:hlinkClick r:id="rId17" action="ppaction://hlinksldjump" highlightClick="1"/>
          </p:cNvPr>
          <p:cNvSpPr>
            <a:spLocks noChangeArrowheads="1"/>
          </p:cNvSpPr>
          <p:nvPr/>
        </p:nvSpPr>
        <p:spPr bwMode="auto">
          <a:xfrm>
            <a:off x="5638800" y="1143000"/>
            <a:ext cx="1447800" cy="838200"/>
          </a:xfrm>
          <a:prstGeom prst="actionButtonBlank">
            <a:avLst/>
          </a:prstGeom>
          <a:solidFill>
            <a:schemeClr val="accent1"/>
          </a:solidFill>
          <a:ln w="9525">
            <a:solidFill>
              <a:schemeClr val="tx1"/>
            </a:solidFill>
            <a:miter lim="800000"/>
            <a:headEnd/>
            <a:tailEnd/>
          </a:ln>
        </p:spPr>
        <p:txBody>
          <a:bodyPr wrap="none" anchor="ctr"/>
          <a:lstStyle/>
          <a:p>
            <a:pPr algn="ctr"/>
            <a:r>
              <a:rPr lang="en-US">
                <a:hlinkClick r:id="rId17" action="ppaction://hlinksldjump"/>
              </a:rPr>
              <a:t>10</a:t>
            </a:r>
            <a:endParaRPr lang="en-US"/>
          </a:p>
        </p:txBody>
      </p:sp>
      <p:sp>
        <p:nvSpPr>
          <p:cNvPr id="3095" name="AutoShape 443">
            <a:hlinkClick r:id="rId18" action="ppaction://hlinksldjump" highlightClick="1"/>
          </p:cNvPr>
          <p:cNvSpPr>
            <a:spLocks noChangeArrowheads="1"/>
          </p:cNvSpPr>
          <p:nvPr/>
        </p:nvSpPr>
        <p:spPr bwMode="auto">
          <a:xfrm>
            <a:off x="7391400" y="1143000"/>
            <a:ext cx="1447800" cy="838200"/>
          </a:xfrm>
          <a:prstGeom prst="actionButtonBlank">
            <a:avLst/>
          </a:prstGeom>
          <a:solidFill>
            <a:schemeClr val="accent1"/>
          </a:solidFill>
          <a:ln w="9525">
            <a:solidFill>
              <a:schemeClr val="tx1"/>
            </a:solidFill>
            <a:miter lim="800000"/>
            <a:headEnd/>
            <a:tailEnd/>
          </a:ln>
        </p:spPr>
        <p:txBody>
          <a:bodyPr wrap="none" anchor="ctr"/>
          <a:lstStyle/>
          <a:p>
            <a:pPr algn="ctr"/>
            <a:r>
              <a:rPr lang="en-US">
                <a:hlinkClick r:id="rId18" action="ppaction://hlinksldjump"/>
              </a:rPr>
              <a:t>10</a:t>
            </a:r>
            <a:endParaRPr lang="en-US"/>
          </a:p>
        </p:txBody>
      </p:sp>
      <p:sp>
        <p:nvSpPr>
          <p:cNvPr id="3096" name="AutoShape 444">
            <a:hlinkClick r:id="rId19" action="ppaction://hlinksldjump" highlightClick="1"/>
          </p:cNvPr>
          <p:cNvSpPr>
            <a:spLocks noChangeArrowheads="1"/>
          </p:cNvSpPr>
          <p:nvPr/>
        </p:nvSpPr>
        <p:spPr bwMode="auto">
          <a:xfrm>
            <a:off x="5638800" y="2209800"/>
            <a:ext cx="1447800" cy="838200"/>
          </a:xfrm>
          <a:prstGeom prst="actionButtonBlank">
            <a:avLst/>
          </a:prstGeom>
          <a:solidFill>
            <a:schemeClr val="accent1"/>
          </a:solidFill>
          <a:ln w="9525">
            <a:solidFill>
              <a:schemeClr val="tx1"/>
            </a:solidFill>
            <a:miter lim="800000"/>
            <a:headEnd/>
            <a:tailEnd/>
          </a:ln>
        </p:spPr>
        <p:txBody>
          <a:bodyPr wrap="none" anchor="ctr"/>
          <a:lstStyle/>
          <a:p>
            <a:pPr algn="ctr"/>
            <a:r>
              <a:rPr lang="en-US">
                <a:hlinkClick r:id="rId19" action="ppaction://hlinksldjump"/>
              </a:rPr>
              <a:t>20</a:t>
            </a:r>
            <a:endParaRPr lang="en-US"/>
          </a:p>
        </p:txBody>
      </p:sp>
      <p:sp>
        <p:nvSpPr>
          <p:cNvPr id="3097" name="AutoShape 445">
            <a:hlinkClick r:id="rId20" action="ppaction://hlinksldjump" highlightClick="1"/>
          </p:cNvPr>
          <p:cNvSpPr>
            <a:spLocks noChangeArrowheads="1"/>
          </p:cNvSpPr>
          <p:nvPr/>
        </p:nvSpPr>
        <p:spPr bwMode="auto">
          <a:xfrm>
            <a:off x="5638800" y="3276600"/>
            <a:ext cx="1447800" cy="838200"/>
          </a:xfrm>
          <a:prstGeom prst="actionButtonBlank">
            <a:avLst/>
          </a:prstGeom>
          <a:solidFill>
            <a:schemeClr val="accent1"/>
          </a:solidFill>
          <a:ln w="9525">
            <a:solidFill>
              <a:schemeClr val="tx1"/>
            </a:solidFill>
            <a:miter lim="800000"/>
            <a:headEnd/>
            <a:tailEnd/>
          </a:ln>
        </p:spPr>
        <p:txBody>
          <a:bodyPr wrap="none" anchor="ctr"/>
          <a:lstStyle/>
          <a:p>
            <a:pPr algn="ctr"/>
            <a:r>
              <a:rPr lang="en-US">
                <a:hlinkClick r:id="rId20" action="ppaction://hlinksldjump"/>
              </a:rPr>
              <a:t>30</a:t>
            </a:r>
            <a:endParaRPr lang="en-US"/>
          </a:p>
        </p:txBody>
      </p:sp>
      <p:sp>
        <p:nvSpPr>
          <p:cNvPr id="3098" name="AutoShape 446">
            <a:hlinkClick r:id="rId21" action="ppaction://hlinksldjump" highlightClick="1"/>
          </p:cNvPr>
          <p:cNvSpPr>
            <a:spLocks noChangeArrowheads="1"/>
          </p:cNvSpPr>
          <p:nvPr/>
        </p:nvSpPr>
        <p:spPr bwMode="auto">
          <a:xfrm>
            <a:off x="7391400" y="3276600"/>
            <a:ext cx="1447800" cy="838200"/>
          </a:xfrm>
          <a:prstGeom prst="actionButtonBlank">
            <a:avLst/>
          </a:prstGeom>
          <a:solidFill>
            <a:schemeClr val="accent1"/>
          </a:solidFill>
          <a:ln w="9525">
            <a:solidFill>
              <a:schemeClr val="tx1"/>
            </a:solidFill>
            <a:miter lim="800000"/>
            <a:headEnd/>
            <a:tailEnd/>
          </a:ln>
        </p:spPr>
        <p:txBody>
          <a:bodyPr wrap="none" anchor="ctr"/>
          <a:lstStyle/>
          <a:p>
            <a:pPr algn="ctr"/>
            <a:r>
              <a:rPr lang="en-US">
                <a:hlinkClick r:id="rId21" action="ppaction://hlinksldjump"/>
              </a:rPr>
              <a:t>30</a:t>
            </a:r>
            <a:endParaRPr lang="en-US"/>
          </a:p>
        </p:txBody>
      </p:sp>
      <p:sp>
        <p:nvSpPr>
          <p:cNvPr id="3099" name="AutoShape 447">
            <a:hlinkClick r:id="rId22" action="ppaction://hlinksldjump" highlightClick="1"/>
          </p:cNvPr>
          <p:cNvSpPr>
            <a:spLocks noChangeArrowheads="1"/>
          </p:cNvSpPr>
          <p:nvPr/>
        </p:nvSpPr>
        <p:spPr bwMode="auto">
          <a:xfrm>
            <a:off x="7391400" y="2209800"/>
            <a:ext cx="1447800" cy="838200"/>
          </a:xfrm>
          <a:prstGeom prst="actionButtonBlank">
            <a:avLst/>
          </a:prstGeom>
          <a:solidFill>
            <a:schemeClr val="accent1"/>
          </a:solidFill>
          <a:ln w="9525">
            <a:solidFill>
              <a:schemeClr val="tx1"/>
            </a:solidFill>
            <a:miter lim="800000"/>
            <a:headEnd/>
            <a:tailEnd/>
          </a:ln>
        </p:spPr>
        <p:txBody>
          <a:bodyPr wrap="none" anchor="ctr"/>
          <a:lstStyle/>
          <a:p>
            <a:pPr algn="ctr"/>
            <a:r>
              <a:rPr lang="en-US">
                <a:hlinkClick r:id="rId22" action="ppaction://hlinksldjump"/>
              </a:rPr>
              <a:t>20</a:t>
            </a:r>
            <a:endParaRPr lang="en-US"/>
          </a:p>
        </p:txBody>
      </p:sp>
      <p:sp>
        <p:nvSpPr>
          <p:cNvPr id="3100" name="AutoShape 448">
            <a:hlinkClick r:id="rId23" action="ppaction://hlinksldjump" highlightClick="1"/>
          </p:cNvPr>
          <p:cNvSpPr>
            <a:spLocks noChangeArrowheads="1"/>
          </p:cNvSpPr>
          <p:nvPr/>
        </p:nvSpPr>
        <p:spPr bwMode="auto">
          <a:xfrm>
            <a:off x="5638800" y="4343400"/>
            <a:ext cx="1447800" cy="838200"/>
          </a:xfrm>
          <a:prstGeom prst="actionButtonBlank">
            <a:avLst/>
          </a:prstGeom>
          <a:solidFill>
            <a:schemeClr val="accent1"/>
          </a:solidFill>
          <a:ln w="9525">
            <a:solidFill>
              <a:schemeClr val="tx1"/>
            </a:solidFill>
            <a:miter lim="800000"/>
            <a:headEnd/>
            <a:tailEnd/>
          </a:ln>
        </p:spPr>
        <p:txBody>
          <a:bodyPr wrap="none" anchor="ctr"/>
          <a:lstStyle/>
          <a:p>
            <a:pPr algn="ctr"/>
            <a:r>
              <a:rPr lang="en-US">
                <a:hlinkClick r:id="rId23" action="ppaction://hlinksldjump"/>
              </a:rPr>
              <a:t>40</a:t>
            </a:r>
            <a:endParaRPr lang="en-US"/>
          </a:p>
        </p:txBody>
      </p:sp>
      <p:sp>
        <p:nvSpPr>
          <p:cNvPr id="3101" name="AutoShape 449">
            <a:hlinkClick r:id="rId24" action="ppaction://hlinksldjump" highlightClick="1"/>
          </p:cNvPr>
          <p:cNvSpPr>
            <a:spLocks noChangeArrowheads="1"/>
          </p:cNvSpPr>
          <p:nvPr/>
        </p:nvSpPr>
        <p:spPr bwMode="auto">
          <a:xfrm>
            <a:off x="7391400" y="4343400"/>
            <a:ext cx="1447800" cy="838200"/>
          </a:xfrm>
          <a:prstGeom prst="actionButtonBlank">
            <a:avLst/>
          </a:prstGeom>
          <a:solidFill>
            <a:schemeClr val="accent1"/>
          </a:solidFill>
          <a:ln w="9525">
            <a:solidFill>
              <a:schemeClr val="tx1"/>
            </a:solidFill>
            <a:miter lim="800000"/>
            <a:headEnd/>
            <a:tailEnd/>
          </a:ln>
        </p:spPr>
        <p:txBody>
          <a:bodyPr wrap="none" anchor="ctr"/>
          <a:lstStyle/>
          <a:p>
            <a:pPr algn="ctr"/>
            <a:r>
              <a:rPr lang="en-US">
                <a:hlinkClick r:id="rId24" action="ppaction://hlinksldjump"/>
              </a:rPr>
              <a:t>40</a:t>
            </a:r>
            <a:endParaRPr lang="en-US"/>
          </a:p>
        </p:txBody>
      </p:sp>
      <p:sp>
        <p:nvSpPr>
          <p:cNvPr id="3102" name="AutoShape 450">
            <a:hlinkClick r:id="rId25" action="ppaction://hlinksldjump" highlightClick="1"/>
          </p:cNvPr>
          <p:cNvSpPr>
            <a:spLocks noChangeArrowheads="1"/>
          </p:cNvSpPr>
          <p:nvPr/>
        </p:nvSpPr>
        <p:spPr bwMode="auto">
          <a:xfrm>
            <a:off x="5638800" y="5410200"/>
            <a:ext cx="1447800" cy="838200"/>
          </a:xfrm>
          <a:prstGeom prst="actionButtonBlank">
            <a:avLst/>
          </a:prstGeom>
          <a:solidFill>
            <a:schemeClr val="accent1"/>
          </a:solidFill>
          <a:ln w="9525">
            <a:solidFill>
              <a:schemeClr val="tx1"/>
            </a:solidFill>
            <a:miter lim="800000"/>
            <a:headEnd/>
            <a:tailEnd/>
          </a:ln>
        </p:spPr>
        <p:txBody>
          <a:bodyPr wrap="none" anchor="ctr"/>
          <a:lstStyle/>
          <a:p>
            <a:pPr algn="ctr"/>
            <a:r>
              <a:rPr lang="en-US">
                <a:hlinkClick r:id="rId25" action="ppaction://hlinksldjump"/>
              </a:rPr>
              <a:t>50</a:t>
            </a:r>
            <a:endParaRPr lang="en-US"/>
          </a:p>
        </p:txBody>
      </p:sp>
      <p:sp>
        <p:nvSpPr>
          <p:cNvPr id="3103" name="AutoShape 451">
            <a:hlinkClick r:id="rId26" action="ppaction://hlinksldjump" highlightClick="1"/>
          </p:cNvPr>
          <p:cNvSpPr>
            <a:spLocks noChangeArrowheads="1"/>
          </p:cNvSpPr>
          <p:nvPr/>
        </p:nvSpPr>
        <p:spPr bwMode="auto">
          <a:xfrm>
            <a:off x="7391400" y="5410200"/>
            <a:ext cx="1447800" cy="838200"/>
          </a:xfrm>
          <a:prstGeom prst="actionButtonBlank">
            <a:avLst/>
          </a:prstGeom>
          <a:solidFill>
            <a:schemeClr val="accent1"/>
          </a:solidFill>
          <a:ln w="9525">
            <a:solidFill>
              <a:schemeClr val="tx1"/>
            </a:solidFill>
            <a:miter lim="800000"/>
            <a:headEnd/>
            <a:tailEnd/>
          </a:ln>
        </p:spPr>
        <p:txBody>
          <a:bodyPr wrap="none" anchor="ctr"/>
          <a:lstStyle/>
          <a:p>
            <a:pPr algn="ctr"/>
            <a:r>
              <a:rPr lang="en-US">
                <a:hlinkClick r:id="rId26" action="ppaction://hlinksldjump"/>
              </a:rPr>
              <a:t>50</a:t>
            </a:r>
            <a:endParaRPr lang="en-US"/>
          </a:p>
        </p:txBody>
      </p:sp>
      <p:sp>
        <p:nvSpPr>
          <p:cNvPr id="3104" name="Text Box 452"/>
          <p:cNvSpPr txBox="1">
            <a:spLocks noChangeArrowheads="1"/>
          </p:cNvSpPr>
          <p:nvPr/>
        </p:nvSpPr>
        <p:spPr bwMode="auto">
          <a:xfrm>
            <a:off x="2209800" y="304800"/>
            <a:ext cx="114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algn="ctr">
              <a:spcBef>
                <a:spcPct val="50000"/>
              </a:spcBef>
            </a:pPr>
            <a:r>
              <a:rPr lang="en-US" sz="1600" b="1">
                <a:solidFill>
                  <a:srgbClr val="008000"/>
                </a:solidFill>
              </a:rPr>
              <a:t>2. Energy Sources</a:t>
            </a:r>
            <a:endParaRPr lang="en-US" b="1">
              <a:solidFill>
                <a:srgbClr val="008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z="3600" smtClean="0">
                <a:solidFill>
                  <a:srgbClr val="000090"/>
                </a:solidFill>
              </a:rPr>
              <a:t>430. </a:t>
            </a:r>
            <a:r>
              <a:rPr lang="en-US" sz="3200" smtClean="0">
                <a:solidFill>
                  <a:srgbClr val="000090"/>
                </a:solidFill>
              </a:rPr>
              <a:t>What keeps heat from escaping through the roof of your home? </a:t>
            </a:r>
            <a:r>
              <a:rPr lang="en-US" sz="3200" smtClean="0">
                <a:solidFill>
                  <a:schemeClr val="accent2"/>
                </a:solidFill>
              </a:rPr>
              <a:t/>
            </a:r>
            <a:br>
              <a:rPr lang="en-US" sz="3200" smtClean="0">
                <a:solidFill>
                  <a:schemeClr val="accent2"/>
                </a:solidFill>
              </a:rPr>
            </a:br>
            <a:endParaRPr lang="en-US" smtClean="0">
              <a:solidFill>
                <a:schemeClr val="accent2"/>
              </a:solidFill>
            </a:endParaRPr>
          </a:p>
        </p:txBody>
      </p:sp>
      <p:sp>
        <p:nvSpPr>
          <p:cNvPr id="21507" name="AutoShape 11">
            <a:hlinkClick r:id="rId3" action="ppaction://hlinksldjump" highlightClick="1"/>
          </p:cNvPr>
          <p:cNvSpPr>
            <a:spLocks noChangeArrowheads="1"/>
          </p:cNvSpPr>
          <p:nvPr/>
        </p:nvSpPr>
        <p:spPr bwMode="auto">
          <a:xfrm>
            <a:off x="8153400" y="6092825"/>
            <a:ext cx="990600" cy="762000"/>
          </a:xfrm>
          <a:prstGeom prst="actionButtonBlank">
            <a:avLst/>
          </a:prstGeom>
          <a:solidFill>
            <a:schemeClr val="accent1"/>
          </a:solidFill>
          <a:ln w="9525">
            <a:solidFill>
              <a:schemeClr val="tx1"/>
            </a:solidFill>
            <a:miter lim="800000"/>
            <a:headEnd/>
            <a:tailEnd/>
          </a:ln>
        </p:spPr>
        <p:txBody>
          <a:bodyPr wrap="none" anchor="ctr"/>
          <a:lstStyle/>
          <a:p>
            <a:endParaRPr lang="en-US"/>
          </a:p>
        </p:txBody>
      </p:sp>
      <p:sp>
        <p:nvSpPr>
          <p:cNvPr id="21508" name="AutoShape 12">
            <a:hlinkClick r:id="rId3" action="ppaction://hlinksldjump"/>
          </p:cNvPr>
          <p:cNvSpPr>
            <a:spLocks noChangeArrowheads="1"/>
          </p:cNvSpPr>
          <p:nvPr/>
        </p:nvSpPr>
        <p:spPr bwMode="auto">
          <a:xfrm>
            <a:off x="8458200" y="6321425"/>
            <a:ext cx="381000" cy="304800"/>
          </a:xfrm>
          <a:prstGeom prst="leftArrow">
            <a:avLst>
              <a:gd name="adj1" fmla="val 50000"/>
              <a:gd name="adj2" fmla="val 31250"/>
            </a:avLst>
          </a:prstGeom>
          <a:solidFill>
            <a:schemeClr val="accent1"/>
          </a:solidFill>
          <a:ln w="9525">
            <a:solidFill>
              <a:schemeClr val="tx1"/>
            </a:solidFill>
            <a:miter lim="800000"/>
            <a:headEnd/>
            <a:tailEnd/>
          </a:ln>
        </p:spPr>
        <p:txBody>
          <a:bodyPr wrap="none" anchor="ctr"/>
          <a:lstStyle/>
          <a:p>
            <a:endParaRPr lang="en-US"/>
          </a:p>
        </p:txBody>
      </p:sp>
      <p:sp>
        <p:nvSpPr>
          <p:cNvPr id="38921" name="Text Box 9"/>
          <p:cNvSpPr txBox="1">
            <a:spLocks noChangeArrowheads="1"/>
          </p:cNvSpPr>
          <p:nvPr/>
        </p:nvSpPr>
        <p:spPr bwMode="auto">
          <a:xfrm>
            <a:off x="304800" y="5715000"/>
            <a:ext cx="8229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lvl="2"/>
            <a:r>
              <a:rPr lang="en-US" i="1"/>
              <a:t> </a:t>
            </a:r>
            <a:r>
              <a:rPr lang="en-US" sz="2800" b="1" i="1"/>
              <a:t>Answer: Insulation (and sealing cracks)</a:t>
            </a:r>
          </a:p>
          <a:p>
            <a:pPr lvl="2"/>
            <a:endParaRPr lang="en-US" sz="2800" i="1"/>
          </a:p>
          <a:p>
            <a:pPr>
              <a:spcBef>
                <a:spcPct val="50000"/>
              </a:spcBef>
            </a:pPr>
            <a:endParaRPr lang="en-US"/>
          </a:p>
        </p:txBody>
      </p:sp>
      <p:pic>
        <p:nvPicPr>
          <p:cNvPr id="9" name="Picture 8" descr="pg_guywithhose.jpg"/>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752600" y="1600200"/>
            <a:ext cx="5821363"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8921"/>
                                        </p:tgtEl>
                                        <p:attrNameLst>
                                          <p:attrName>style.visibility</p:attrName>
                                        </p:attrNameLst>
                                      </p:cBhvr>
                                      <p:to>
                                        <p:strVal val="visible"/>
                                      </p:to>
                                    </p:set>
                                    <p:anim calcmode="lin" valueType="num">
                                      <p:cBhvr>
                                        <p:cTn id="7" dur="2000" fill="hold"/>
                                        <p:tgtEl>
                                          <p:spTgt spid="38921"/>
                                        </p:tgtEl>
                                        <p:attrNameLst>
                                          <p:attrName>ppt_w</p:attrName>
                                        </p:attrNameLst>
                                      </p:cBhvr>
                                      <p:tavLst>
                                        <p:tav tm="0">
                                          <p:val>
                                            <p:fltVal val="0"/>
                                          </p:val>
                                        </p:tav>
                                        <p:tav tm="100000">
                                          <p:val>
                                            <p:strVal val="#ppt_w"/>
                                          </p:val>
                                        </p:tav>
                                      </p:tavLst>
                                    </p:anim>
                                    <p:anim calcmode="lin" valueType="num">
                                      <p:cBhvr>
                                        <p:cTn id="8" dur="2000" fill="hold"/>
                                        <p:tgtEl>
                                          <p:spTgt spid="38921"/>
                                        </p:tgtEl>
                                        <p:attrNameLst>
                                          <p:attrName>ppt_h</p:attrName>
                                        </p:attrNameLst>
                                      </p:cBhvr>
                                      <p:tavLst>
                                        <p:tav tm="0">
                                          <p:val>
                                            <p:fltVal val="0"/>
                                          </p:val>
                                        </p:tav>
                                        <p:tav tm="100000">
                                          <p:val>
                                            <p:strVal val="#ppt_h"/>
                                          </p:val>
                                        </p:tav>
                                      </p:tavLst>
                                    </p:anim>
                                    <p:anim calcmode="lin" valueType="num">
                                      <p:cBhvr>
                                        <p:cTn id="9" dur="2000" fill="hold"/>
                                        <p:tgtEl>
                                          <p:spTgt spid="38921"/>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38921"/>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2000" fill="hold"/>
                                        <p:tgtEl>
                                          <p:spTgt spid="9"/>
                                        </p:tgtEl>
                                        <p:attrNameLst>
                                          <p:attrName>ppt_w</p:attrName>
                                        </p:attrNameLst>
                                      </p:cBhvr>
                                      <p:tavLst>
                                        <p:tav tm="0">
                                          <p:val>
                                            <p:fltVal val="0"/>
                                          </p:val>
                                        </p:tav>
                                        <p:tav tm="100000">
                                          <p:val>
                                            <p:strVal val="#ppt_w"/>
                                          </p:val>
                                        </p:tav>
                                      </p:tavLst>
                                    </p:anim>
                                    <p:anim calcmode="lin" valueType="num">
                                      <p:cBhvr>
                                        <p:cTn id="14" dur="2000" fill="hold"/>
                                        <p:tgtEl>
                                          <p:spTgt spid="9"/>
                                        </p:tgtEl>
                                        <p:attrNameLst>
                                          <p:attrName>ppt_h</p:attrName>
                                        </p:attrNameLst>
                                      </p:cBhvr>
                                      <p:tavLst>
                                        <p:tav tm="0">
                                          <p:val>
                                            <p:fltVal val="0"/>
                                          </p:val>
                                        </p:tav>
                                        <p:tav tm="100000">
                                          <p:val>
                                            <p:strVal val="#ppt_h"/>
                                          </p:val>
                                        </p:tav>
                                      </p:tavLst>
                                    </p:anim>
                                    <p:anim calcmode="lin" valueType="num">
                                      <p:cBhvr>
                                        <p:cTn id="15" dur="2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6" dur="2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z="3600" smtClean="0">
                <a:solidFill>
                  <a:srgbClr val="0000FF"/>
                </a:solidFill>
              </a:rPr>
              <a:t>440. What is the unit used to measure electricity? </a:t>
            </a:r>
          </a:p>
        </p:txBody>
      </p:sp>
      <p:sp>
        <p:nvSpPr>
          <p:cNvPr id="22531" name="Text Box 5"/>
          <p:cNvSpPr txBox="1">
            <a:spLocks noChangeArrowheads="1"/>
          </p:cNvSpPr>
          <p:nvPr/>
        </p:nvSpPr>
        <p:spPr bwMode="auto">
          <a:xfrm>
            <a:off x="2438400" y="3810000"/>
            <a:ext cx="441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r>
              <a:rPr lang="en-US" b="1" i="1"/>
              <a:t>Answer: Watt (or kilowatt)</a:t>
            </a:r>
          </a:p>
          <a:p>
            <a:pPr>
              <a:spcBef>
                <a:spcPct val="50000"/>
              </a:spcBef>
            </a:pPr>
            <a:endParaRPr lang="en-US" sz="2800">
              <a:solidFill>
                <a:schemeClr val="tx2"/>
              </a:solidFill>
            </a:endParaRPr>
          </a:p>
        </p:txBody>
      </p:sp>
      <p:sp>
        <p:nvSpPr>
          <p:cNvPr id="22532" name="AutoShape 7">
            <a:hlinkClick r:id="rId3" action="ppaction://hlinksldjump" highlightClick="1"/>
          </p:cNvPr>
          <p:cNvSpPr>
            <a:spLocks noChangeArrowheads="1"/>
          </p:cNvSpPr>
          <p:nvPr/>
        </p:nvSpPr>
        <p:spPr bwMode="auto">
          <a:xfrm>
            <a:off x="8153400" y="6092825"/>
            <a:ext cx="990600" cy="762000"/>
          </a:xfrm>
          <a:prstGeom prst="actionButtonBlank">
            <a:avLst/>
          </a:prstGeom>
          <a:solidFill>
            <a:schemeClr val="accent1"/>
          </a:solidFill>
          <a:ln w="9525">
            <a:solidFill>
              <a:schemeClr val="tx1"/>
            </a:solidFill>
            <a:miter lim="800000"/>
            <a:headEnd/>
            <a:tailEnd/>
          </a:ln>
        </p:spPr>
        <p:txBody>
          <a:bodyPr wrap="none" anchor="ctr"/>
          <a:lstStyle/>
          <a:p>
            <a:endParaRPr lang="en-US"/>
          </a:p>
        </p:txBody>
      </p:sp>
      <p:sp>
        <p:nvSpPr>
          <p:cNvPr id="22533" name="AutoShape 8">
            <a:hlinkClick r:id="rId3" action="ppaction://hlinksldjump"/>
          </p:cNvPr>
          <p:cNvSpPr>
            <a:spLocks noChangeArrowheads="1"/>
          </p:cNvSpPr>
          <p:nvPr/>
        </p:nvSpPr>
        <p:spPr bwMode="auto">
          <a:xfrm>
            <a:off x="8458200" y="6321425"/>
            <a:ext cx="381000" cy="304800"/>
          </a:xfrm>
          <a:prstGeom prst="leftArrow">
            <a:avLst>
              <a:gd name="adj1" fmla="val 50000"/>
              <a:gd name="adj2" fmla="val 31250"/>
            </a:avLst>
          </a:prstGeom>
          <a:solidFill>
            <a:schemeClr val="accent1"/>
          </a:solidFill>
          <a:ln w="9525">
            <a:solidFill>
              <a:schemeClr val="tx1"/>
            </a:solidFill>
            <a:miter lim="800000"/>
            <a:headEnd/>
            <a:tailEnd/>
          </a:ln>
        </p:spPr>
        <p:txBody>
          <a:bodyPr wrap="none" anchor="ctr"/>
          <a:lstStyle/>
          <a:p>
            <a:endParaRPr lang="en-US"/>
          </a:p>
        </p:txBody>
      </p:sp>
      <p:pic>
        <p:nvPicPr>
          <p:cNvPr id="8" name="Picture 7" descr="DownloadedFile.jpeg"/>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447800" y="1990725"/>
            <a:ext cx="6313488"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xit" presetSubtype="0" fill="hold" nodeType="clickEffect">
                                  <p:stCondLst>
                                    <p:cond delay="0"/>
                                  </p:stCondLst>
                                  <p:childTnLst>
                                    <p:animEffect transition="out" filter="fade">
                                      <p:cBhvr>
                                        <p:cTn id="6" dur="1600" accel="100000">
                                          <p:stCondLst>
                                            <p:cond delay="400"/>
                                          </p:stCondLst>
                                        </p:cTn>
                                        <p:tgtEl>
                                          <p:spTgt spid="8"/>
                                        </p:tgtEl>
                                      </p:cBhvr>
                                    </p:animEffect>
                                    <p:anim calcmode="lin" valueType="num">
                                      <p:cBhvr>
                                        <p:cTn id="7" dur="1600" accel="100000">
                                          <p:stCondLst>
                                            <p:cond delay="400"/>
                                          </p:stCondLst>
                                        </p:cTn>
                                        <p:tgtEl>
                                          <p:spTgt spid="8"/>
                                        </p:tgtEl>
                                        <p:attrNameLst>
                                          <p:attrName>style.rotation</p:attrName>
                                        </p:attrNameLst>
                                      </p:cBhvr>
                                      <p:tavLst>
                                        <p:tav tm="0">
                                          <p:val>
                                            <p:fltVal val="0"/>
                                          </p:val>
                                        </p:tav>
                                        <p:tav tm="100000">
                                          <p:val>
                                            <p:fltVal val="-90"/>
                                          </p:val>
                                        </p:tav>
                                      </p:tavLst>
                                    </p:anim>
                                    <p:anim calcmode="lin" valueType="num">
                                      <p:cBhvr>
                                        <p:cTn id="8" dur="400" decel="100000"/>
                                        <p:tgtEl>
                                          <p:spTgt spid="8"/>
                                        </p:tgtEl>
                                        <p:attrNameLst>
                                          <p:attrName>ppt_x</p:attrName>
                                        </p:attrNameLst>
                                      </p:cBhvr>
                                      <p:tavLst>
                                        <p:tav tm="0">
                                          <p:val>
                                            <p:strVal val="ppt_x"/>
                                          </p:val>
                                        </p:tav>
                                        <p:tav tm="100000">
                                          <p:val>
                                            <p:strVal val="ppt_x-0.05"/>
                                          </p:val>
                                        </p:tav>
                                      </p:tavLst>
                                    </p:anim>
                                    <p:anim calcmode="lin" valueType="num">
                                      <p:cBhvr>
                                        <p:cTn id="9" dur="400" decel="100000"/>
                                        <p:tgtEl>
                                          <p:spTgt spid="8"/>
                                        </p:tgtEl>
                                        <p:attrNameLst>
                                          <p:attrName>ppt_y</p:attrName>
                                        </p:attrNameLst>
                                      </p:cBhvr>
                                      <p:tavLst>
                                        <p:tav tm="0">
                                          <p:val>
                                            <p:strVal val="ppt_y"/>
                                          </p:val>
                                        </p:tav>
                                        <p:tav tm="100000">
                                          <p:val>
                                            <p:strVal val="ppt_y+0.1"/>
                                          </p:val>
                                        </p:tav>
                                      </p:tavLst>
                                    </p:anim>
                                    <p:anim calcmode="lin" valueType="num">
                                      <p:cBhvr>
                                        <p:cTn id="10" dur="1600" accel="100000">
                                          <p:stCondLst>
                                            <p:cond delay="400"/>
                                          </p:stCondLst>
                                        </p:cTn>
                                        <p:tgtEl>
                                          <p:spTgt spid="8"/>
                                        </p:tgtEl>
                                        <p:attrNameLst>
                                          <p:attrName>ppt_x</p:attrName>
                                        </p:attrNameLst>
                                      </p:cBhvr>
                                      <p:tavLst>
                                        <p:tav tm="0">
                                          <p:val>
                                            <p:strVal val="ppt_x"/>
                                          </p:val>
                                        </p:tav>
                                        <p:tav tm="100000">
                                          <p:val>
                                            <p:strVal val="ppt_x+0.4+0.05"/>
                                          </p:val>
                                        </p:tav>
                                      </p:tavLst>
                                    </p:anim>
                                    <p:anim calcmode="lin" valueType="num">
                                      <p:cBhvr>
                                        <p:cTn id="11" dur="1600" accel="100000">
                                          <p:stCondLst>
                                            <p:cond delay="400"/>
                                          </p:stCondLst>
                                        </p:cTn>
                                        <p:tgtEl>
                                          <p:spTgt spid="8"/>
                                        </p:tgtEl>
                                        <p:attrNameLst>
                                          <p:attrName>ppt_y</p:attrName>
                                        </p:attrNameLst>
                                      </p:cBhvr>
                                      <p:tavLst>
                                        <p:tav tm="0">
                                          <p:val>
                                            <p:strVal val="ppt_y"/>
                                          </p:val>
                                        </p:tav>
                                        <p:tav tm="100000">
                                          <p:val>
                                            <p:strVal val="ppt_y-0.4-0.1"/>
                                          </p:val>
                                        </p:tav>
                                      </p:tavLst>
                                    </p:anim>
                                    <p:set>
                                      <p:cBhvr>
                                        <p:cTn id="12"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04800" y="0"/>
            <a:ext cx="8839200" cy="1143000"/>
          </a:xfrm>
        </p:spPr>
        <p:txBody>
          <a:bodyPr/>
          <a:lstStyle/>
          <a:p>
            <a:pPr eaLnBrk="1" hangingPunct="1"/>
            <a:r>
              <a:rPr lang="en-US" sz="3200" smtClean="0">
                <a:solidFill>
                  <a:srgbClr val="008000"/>
                </a:solidFill>
              </a:rPr>
              <a:t>450. When an appliance is using energy even when it's turned off, what is that called? </a:t>
            </a:r>
          </a:p>
        </p:txBody>
      </p:sp>
      <p:sp>
        <p:nvSpPr>
          <p:cNvPr id="47109" name="Text Box 5"/>
          <p:cNvSpPr txBox="1">
            <a:spLocks noChangeArrowheads="1"/>
          </p:cNvSpPr>
          <p:nvPr/>
        </p:nvSpPr>
        <p:spPr bwMode="auto">
          <a:xfrm>
            <a:off x="2438400" y="1143000"/>
            <a:ext cx="4953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lvl="2"/>
            <a:r>
              <a:rPr lang="en-US" b="1">
                <a:solidFill>
                  <a:schemeClr val="tx2"/>
                </a:solidFill>
              </a:rPr>
              <a:t> </a:t>
            </a:r>
            <a:r>
              <a:rPr lang="en-US" b="1" i="1"/>
              <a:t>Answer: phantom load or vampire load</a:t>
            </a:r>
          </a:p>
          <a:p>
            <a:pPr lvl="2"/>
            <a:endParaRPr lang="en-US">
              <a:solidFill>
                <a:schemeClr val="bg1"/>
              </a:solidFill>
            </a:endParaRPr>
          </a:p>
          <a:p>
            <a:endParaRPr lang="en-US"/>
          </a:p>
          <a:p>
            <a:pPr>
              <a:spcBef>
                <a:spcPct val="50000"/>
              </a:spcBef>
            </a:pPr>
            <a:endParaRPr lang="en-US"/>
          </a:p>
        </p:txBody>
      </p:sp>
      <p:sp>
        <p:nvSpPr>
          <p:cNvPr id="23556" name="AutoShape 7">
            <a:hlinkClick r:id="rId3" action="ppaction://hlinksldjump" highlightClick="1"/>
          </p:cNvPr>
          <p:cNvSpPr>
            <a:spLocks noChangeArrowheads="1"/>
          </p:cNvSpPr>
          <p:nvPr/>
        </p:nvSpPr>
        <p:spPr bwMode="auto">
          <a:xfrm>
            <a:off x="8153400" y="6092825"/>
            <a:ext cx="990600" cy="762000"/>
          </a:xfrm>
          <a:prstGeom prst="actionButtonBlank">
            <a:avLst/>
          </a:prstGeom>
          <a:solidFill>
            <a:schemeClr val="accent1"/>
          </a:solidFill>
          <a:ln w="9525">
            <a:solidFill>
              <a:schemeClr val="tx1"/>
            </a:solidFill>
            <a:miter lim="800000"/>
            <a:headEnd/>
            <a:tailEnd/>
          </a:ln>
        </p:spPr>
        <p:txBody>
          <a:bodyPr wrap="none" anchor="ctr"/>
          <a:lstStyle/>
          <a:p>
            <a:endParaRPr lang="en-US"/>
          </a:p>
        </p:txBody>
      </p:sp>
      <p:sp>
        <p:nvSpPr>
          <p:cNvPr id="23557" name="AutoShape 8">
            <a:hlinkClick r:id="rId3" action="ppaction://hlinksldjump"/>
          </p:cNvPr>
          <p:cNvSpPr>
            <a:spLocks noChangeArrowheads="1"/>
          </p:cNvSpPr>
          <p:nvPr/>
        </p:nvSpPr>
        <p:spPr bwMode="auto">
          <a:xfrm>
            <a:off x="8458200" y="6321425"/>
            <a:ext cx="381000" cy="304800"/>
          </a:xfrm>
          <a:prstGeom prst="leftArrow">
            <a:avLst>
              <a:gd name="adj1" fmla="val 50000"/>
              <a:gd name="adj2" fmla="val 31250"/>
            </a:avLst>
          </a:prstGeom>
          <a:solidFill>
            <a:schemeClr val="accent1"/>
          </a:solidFill>
          <a:ln w="9525">
            <a:solidFill>
              <a:schemeClr val="tx1"/>
            </a:solidFill>
            <a:miter lim="800000"/>
            <a:headEnd/>
            <a:tailEnd/>
          </a:ln>
        </p:spPr>
        <p:txBody>
          <a:bodyPr wrap="none" anchor="ctr"/>
          <a:lstStyle/>
          <a:p>
            <a:endParaRPr lang="en-US"/>
          </a:p>
        </p:txBody>
      </p:sp>
      <p:pic>
        <p:nvPicPr>
          <p:cNvPr id="58374" name="Picture 3"/>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2895600" y="2133600"/>
            <a:ext cx="3479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5" name="Picture 8" descr="Powerstrip"/>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1905000" y="2362200"/>
            <a:ext cx="5443538"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47109"/>
                                        </p:tgtEl>
                                        <p:attrNameLst>
                                          <p:attrName>style.visibility</p:attrName>
                                        </p:attrNameLst>
                                      </p:cBhvr>
                                      <p:to>
                                        <p:strVal val="visible"/>
                                      </p:to>
                                    </p:set>
                                    <p:anim calcmode="lin" valueType="num">
                                      <p:cBhvr additive="base">
                                        <p:cTn id="7" dur="3000" fill="hold"/>
                                        <p:tgtEl>
                                          <p:spTgt spid="47109"/>
                                        </p:tgtEl>
                                        <p:attrNameLst>
                                          <p:attrName>ppt_x</p:attrName>
                                        </p:attrNameLst>
                                      </p:cBhvr>
                                      <p:tavLst>
                                        <p:tav tm="0">
                                          <p:val>
                                            <p:strVal val="#ppt_x"/>
                                          </p:val>
                                        </p:tav>
                                        <p:tav tm="100000">
                                          <p:val>
                                            <p:strVal val="#ppt_x"/>
                                          </p:val>
                                        </p:tav>
                                      </p:tavLst>
                                    </p:anim>
                                    <p:anim calcmode="lin" valueType="num">
                                      <p:cBhvr additive="base">
                                        <p:cTn id="8" dur="3000" fill="hold"/>
                                        <p:tgtEl>
                                          <p:spTgt spid="47109"/>
                                        </p:tgtEl>
                                        <p:attrNameLst>
                                          <p:attrName>ppt_y</p:attrName>
                                        </p:attrNameLst>
                                      </p:cBhvr>
                                      <p:tavLst>
                                        <p:tav tm="0">
                                          <p:val>
                                            <p:strVal val="1+#ppt_h/2"/>
                                          </p:val>
                                        </p:tav>
                                        <p:tav tm="100000">
                                          <p:val>
                                            <p:strVal val="#ppt_y"/>
                                          </p:val>
                                        </p:tav>
                                      </p:tavLst>
                                    </p:anim>
                                  </p:childTnLst>
                                </p:cTn>
                              </p:par>
                              <p:par>
                                <p:cTn id="9" presetID="9" presetClass="entr" presetSubtype="0" fill="hold" nodeType="withEffect">
                                  <p:stCondLst>
                                    <p:cond delay="0"/>
                                  </p:stCondLst>
                                  <p:childTnLst>
                                    <p:set>
                                      <p:cBhvr>
                                        <p:cTn id="10" dur="1" fill="hold">
                                          <p:stCondLst>
                                            <p:cond delay="0"/>
                                          </p:stCondLst>
                                        </p:cTn>
                                        <p:tgtEl>
                                          <p:spTgt spid="58374"/>
                                        </p:tgtEl>
                                        <p:attrNameLst>
                                          <p:attrName>style.visibility</p:attrName>
                                        </p:attrNameLst>
                                      </p:cBhvr>
                                      <p:to>
                                        <p:strVal val="visible"/>
                                      </p:to>
                                    </p:set>
                                    <p:animEffect transition="in" filter="dissolve">
                                      <p:cBhvr>
                                        <p:cTn id="11" dur="3000"/>
                                        <p:tgtEl>
                                          <p:spTgt spid="5837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1" accel="50000" decel="50000" fill="hold" nodeType="clickEffect">
                                  <p:stCondLst>
                                    <p:cond delay="0"/>
                                  </p:stCondLst>
                                  <p:childTnLst>
                                    <p:set>
                                      <p:cBhvr>
                                        <p:cTn id="15" dur="1" fill="hold">
                                          <p:stCondLst>
                                            <p:cond delay="0"/>
                                          </p:stCondLst>
                                        </p:cTn>
                                        <p:tgtEl>
                                          <p:spTgt spid="58375"/>
                                        </p:tgtEl>
                                        <p:attrNameLst>
                                          <p:attrName>style.visibility</p:attrName>
                                        </p:attrNameLst>
                                      </p:cBhvr>
                                      <p:to>
                                        <p:strVal val="visible"/>
                                      </p:to>
                                    </p:set>
                                    <p:anim calcmode="lin" valueType="num">
                                      <p:cBhvr additive="base">
                                        <p:cTn id="16" dur="1000" fill="hold"/>
                                        <p:tgtEl>
                                          <p:spTgt spid="58375"/>
                                        </p:tgtEl>
                                        <p:attrNameLst>
                                          <p:attrName>ppt_x</p:attrName>
                                        </p:attrNameLst>
                                      </p:cBhvr>
                                      <p:tavLst>
                                        <p:tav tm="0">
                                          <p:val>
                                            <p:strVal val="#ppt_x"/>
                                          </p:val>
                                        </p:tav>
                                        <p:tav tm="100000">
                                          <p:val>
                                            <p:strVal val="#ppt_x"/>
                                          </p:val>
                                        </p:tav>
                                      </p:tavLst>
                                    </p:anim>
                                    <p:anim calcmode="lin" valueType="num">
                                      <p:cBhvr additive="base">
                                        <p:cTn id="17" dur="1000" fill="hold"/>
                                        <p:tgtEl>
                                          <p:spTgt spid="58375"/>
                                        </p:tgtEl>
                                        <p:attrNameLst>
                                          <p:attrName>ppt_y</p:attrName>
                                        </p:attrNameLst>
                                      </p:cBhvr>
                                      <p:tavLst>
                                        <p:tav tm="0">
                                          <p:val>
                                            <p:strVal val="0-#ppt_h/2"/>
                                          </p:val>
                                        </p:tav>
                                        <p:tav tm="100000">
                                          <p:val>
                                            <p:strVal val="#ppt_y"/>
                                          </p:val>
                                        </p:tav>
                                      </p:tavLst>
                                    </p:anim>
                                  </p:childTnLst>
                                </p:cTn>
                              </p:par>
                              <p:par>
                                <p:cTn id="18" presetID="2" presetClass="exit" presetSubtype="4" accel="50000" decel="50000" fill="hold" nodeType="withEffect">
                                  <p:stCondLst>
                                    <p:cond delay="0"/>
                                  </p:stCondLst>
                                  <p:childTnLst>
                                    <p:anim calcmode="lin" valueType="num">
                                      <p:cBhvr additive="base">
                                        <p:cTn id="19" dur="1000"/>
                                        <p:tgtEl>
                                          <p:spTgt spid="58374"/>
                                        </p:tgtEl>
                                        <p:attrNameLst>
                                          <p:attrName>ppt_x</p:attrName>
                                        </p:attrNameLst>
                                      </p:cBhvr>
                                      <p:tavLst>
                                        <p:tav tm="0">
                                          <p:val>
                                            <p:strVal val="ppt_x"/>
                                          </p:val>
                                        </p:tav>
                                        <p:tav tm="100000">
                                          <p:val>
                                            <p:strVal val="ppt_x"/>
                                          </p:val>
                                        </p:tav>
                                      </p:tavLst>
                                    </p:anim>
                                    <p:anim calcmode="lin" valueType="num">
                                      <p:cBhvr additive="base">
                                        <p:cTn id="20" dur="1000"/>
                                        <p:tgtEl>
                                          <p:spTgt spid="58374"/>
                                        </p:tgtEl>
                                        <p:attrNameLst>
                                          <p:attrName>ppt_y</p:attrName>
                                        </p:attrNameLst>
                                      </p:cBhvr>
                                      <p:tavLst>
                                        <p:tav tm="0">
                                          <p:val>
                                            <p:strVal val="ppt_y"/>
                                          </p:val>
                                        </p:tav>
                                        <p:tav tm="100000">
                                          <p:val>
                                            <p:strVal val="1+ppt_h/2"/>
                                          </p:val>
                                        </p:tav>
                                      </p:tavLst>
                                    </p:anim>
                                    <p:set>
                                      <p:cBhvr>
                                        <p:cTn id="21" dur="1" fill="hold">
                                          <p:stCondLst>
                                            <p:cond delay="999"/>
                                          </p:stCondLst>
                                        </p:cTn>
                                        <p:tgtEl>
                                          <p:spTgt spid="583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4"/>
          <p:cNvSpPr>
            <a:spLocks noChangeArrowheads="1"/>
          </p:cNvSpPr>
          <p:nvPr/>
        </p:nvSpPr>
        <p:spPr bwMode="auto">
          <a:xfrm>
            <a:off x="685800"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sz="3600">
                <a:solidFill>
                  <a:srgbClr val="000090"/>
                </a:solidFill>
              </a:rPr>
              <a:t>510. Looking at the picture below, what does this symbol mean? </a:t>
            </a:r>
            <a:r>
              <a:rPr lang="en-US" sz="4400">
                <a:solidFill>
                  <a:schemeClr val="accent2"/>
                </a:solidFill>
              </a:rPr>
              <a:t/>
            </a:r>
            <a:br>
              <a:rPr lang="en-US" sz="4400">
                <a:solidFill>
                  <a:schemeClr val="accent2"/>
                </a:solidFill>
              </a:rPr>
            </a:br>
            <a:endParaRPr lang="en-US" sz="4400">
              <a:solidFill>
                <a:schemeClr val="accent2"/>
              </a:solidFill>
            </a:endParaRPr>
          </a:p>
        </p:txBody>
      </p:sp>
      <p:sp>
        <p:nvSpPr>
          <p:cNvPr id="24579" name="AutoShape 26">
            <a:hlinkClick r:id="rId3" action="ppaction://hlinksldjump" highlightClick="1"/>
          </p:cNvPr>
          <p:cNvSpPr>
            <a:spLocks noChangeArrowheads="1"/>
          </p:cNvSpPr>
          <p:nvPr/>
        </p:nvSpPr>
        <p:spPr bwMode="auto">
          <a:xfrm>
            <a:off x="8153400" y="6092825"/>
            <a:ext cx="990600" cy="762000"/>
          </a:xfrm>
          <a:prstGeom prst="actionButtonBlank">
            <a:avLst/>
          </a:prstGeom>
          <a:solidFill>
            <a:schemeClr val="accent1"/>
          </a:solidFill>
          <a:ln w="9525">
            <a:solidFill>
              <a:schemeClr val="tx1"/>
            </a:solidFill>
            <a:miter lim="800000"/>
            <a:headEnd/>
            <a:tailEnd/>
          </a:ln>
        </p:spPr>
        <p:txBody>
          <a:bodyPr wrap="none" anchor="ctr"/>
          <a:lstStyle/>
          <a:p>
            <a:endParaRPr lang="en-US"/>
          </a:p>
        </p:txBody>
      </p:sp>
      <p:sp>
        <p:nvSpPr>
          <p:cNvPr id="24580" name="AutoShape 27">
            <a:hlinkClick r:id="rId3" action="ppaction://hlinksldjump"/>
          </p:cNvPr>
          <p:cNvSpPr>
            <a:spLocks noChangeArrowheads="1"/>
          </p:cNvSpPr>
          <p:nvPr/>
        </p:nvSpPr>
        <p:spPr bwMode="auto">
          <a:xfrm>
            <a:off x="8458200" y="6321425"/>
            <a:ext cx="381000" cy="304800"/>
          </a:xfrm>
          <a:prstGeom prst="leftArrow">
            <a:avLst>
              <a:gd name="adj1" fmla="val 50000"/>
              <a:gd name="adj2" fmla="val 31250"/>
            </a:avLst>
          </a:prstGeom>
          <a:solidFill>
            <a:schemeClr val="accent1"/>
          </a:solidFill>
          <a:ln w="9525">
            <a:solidFill>
              <a:schemeClr val="tx1"/>
            </a:solidFill>
            <a:miter lim="800000"/>
            <a:headEnd/>
            <a:tailEnd/>
          </a:ln>
        </p:spPr>
        <p:txBody>
          <a:bodyPr wrap="none" anchor="ctr"/>
          <a:lstStyle/>
          <a:p>
            <a:endParaRPr lang="en-US"/>
          </a:p>
        </p:txBody>
      </p:sp>
      <p:sp>
        <p:nvSpPr>
          <p:cNvPr id="17" name="Text Box 5"/>
          <p:cNvSpPr txBox="1">
            <a:spLocks noChangeArrowheads="1"/>
          </p:cNvSpPr>
          <p:nvPr/>
        </p:nvSpPr>
        <p:spPr bwMode="auto">
          <a:xfrm>
            <a:off x="228600" y="5791200"/>
            <a:ext cx="8153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r>
              <a:rPr lang="en-US" b="1" i="1"/>
              <a:t>Answer: Products with the Energy Star symbol are rated as energy efficient.</a:t>
            </a:r>
          </a:p>
          <a:p>
            <a:pPr>
              <a:spcBef>
                <a:spcPct val="50000"/>
              </a:spcBef>
            </a:pPr>
            <a:endParaRPr lang="en-US" sz="2000">
              <a:solidFill>
                <a:schemeClr val="bg1"/>
              </a:solidFill>
            </a:endParaRPr>
          </a:p>
        </p:txBody>
      </p:sp>
      <p:pic>
        <p:nvPicPr>
          <p:cNvPr id="24582"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2786063" y="1600200"/>
            <a:ext cx="372427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anim calcmode="lin" valueType="num">
                                      <p:cBhvr>
                                        <p:cTn id="8" dur="2000" fill="hold"/>
                                        <p:tgtEl>
                                          <p:spTgt spid="17"/>
                                        </p:tgtEl>
                                        <p:attrNameLst>
                                          <p:attrName>style.rotation</p:attrName>
                                        </p:attrNameLst>
                                      </p:cBhvr>
                                      <p:tavLst>
                                        <p:tav tm="0">
                                          <p:val>
                                            <p:fltVal val="720"/>
                                          </p:val>
                                        </p:tav>
                                        <p:tav tm="100000">
                                          <p:val>
                                            <p:fltVal val="0"/>
                                          </p:val>
                                        </p:tav>
                                      </p:tavLst>
                                    </p:anim>
                                    <p:anim calcmode="lin" valueType="num">
                                      <p:cBhvr>
                                        <p:cTn id="9" dur="2000" fill="hold"/>
                                        <p:tgtEl>
                                          <p:spTgt spid="17"/>
                                        </p:tgtEl>
                                        <p:attrNameLst>
                                          <p:attrName>ppt_h</p:attrName>
                                        </p:attrNameLst>
                                      </p:cBhvr>
                                      <p:tavLst>
                                        <p:tav tm="0">
                                          <p:val>
                                            <p:fltVal val="0"/>
                                          </p:val>
                                        </p:tav>
                                        <p:tav tm="100000">
                                          <p:val>
                                            <p:strVal val="#ppt_h"/>
                                          </p:val>
                                        </p:tav>
                                      </p:tavLst>
                                    </p:anim>
                                    <p:anim calcmode="lin" valueType="num">
                                      <p:cBhvr>
                                        <p:cTn id="10" dur="2000" fill="hold"/>
                                        <p:tgtEl>
                                          <p:spTgt spid="1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609600" y="762000"/>
            <a:ext cx="7772400" cy="1143000"/>
          </a:xfrm>
        </p:spPr>
        <p:txBody>
          <a:bodyPr/>
          <a:lstStyle/>
          <a:p>
            <a:pPr eaLnBrk="1" hangingPunct="1"/>
            <a:r>
              <a:rPr lang="en-US" sz="3200" smtClean="0">
                <a:solidFill>
                  <a:srgbClr val="0000FF"/>
                </a:solidFill>
              </a:rPr>
              <a:t>520. True or false: Every degree you adjust your thermostat makes a difference to your heating and cooling cost.</a:t>
            </a:r>
            <a:r>
              <a:rPr lang="en-US" sz="3200" smtClean="0">
                <a:solidFill>
                  <a:schemeClr val="accent2"/>
                </a:solidFill>
              </a:rPr>
              <a:t/>
            </a:r>
            <a:br>
              <a:rPr lang="en-US" sz="3200" smtClean="0">
                <a:solidFill>
                  <a:schemeClr val="accent2"/>
                </a:solidFill>
              </a:rPr>
            </a:br>
            <a:r>
              <a:rPr lang="en-US" sz="3600" smtClean="0">
                <a:solidFill>
                  <a:schemeClr val="accent2"/>
                </a:solidFill>
              </a:rPr>
              <a:t> </a:t>
            </a:r>
          </a:p>
        </p:txBody>
      </p:sp>
      <p:sp>
        <p:nvSpPr>
          <p:cNvPr id="25603" name="AutoShape 8">
            <a:hlinkClick r:id="rId3" action="ppaction://hlinksldjump" highlightClick="1"/>
          </p:cNvPr>
          <p:cNvSpPr>
            <a:spLocks noChangeArrowheads="1"/>
          </p:cNvSpPr>
          <p:nvPr/>
        </p:nvSpPr>
        <p:spPr bwMode="auto">
          <a:xfrm>
            <a:off x="8153400" y="6092825"/>
            <a:ext cx="990600" cy="762000"/>
          </a:xfrm>
          <a:prstGeom prst="actionButtonBlank">
            <a:avLst/>
          </a:prstGeom>
          <a:solidFill>
            <a:schemeClr val="accent1"/>
          </a:solidFill>
          <a:ln w="9525">
            <a:solidFill>
              <a:schemeClr val="tx1"/>
            </a:solidFill>
            <a:miter lim="800000"/>
            <a:headEnd/>
            <a:tailEnd/>
          </a:ln>
        </p:spPr>
        <p:txBody>
          <a:bodyPr wrap="none" anchor="ctr"/>
          <a:lstStyle/>
          <a:p>
            <a:endParaRPr lang="en-US"/>
          </a:p>
        </p:txBody>
      </p:sp>
      <p:sp>
        <p:nvSpPr>
          <p:cNvPr id="25604" name="AutoShape 9">
            <a:hlinkClick r:id="rId3" action="ppaction://hlinksldjump"/>
          </p:cNvPr>
          <p:cNvSpPr>
            <a:spLocks noChangeArrowheads="1"/>
          </p:cNvSpPr>
          <p:nvPr/>
        </p:nvSpPr>
        <p:spPr bwMode="auto">
          <a:xfrm>
            <a:off x="8458200" y="6321425"/>
            <a:ext cx="381000" cy="304800"/>
          </a:xfrm>
          <a:prstGeom prst="leftArrow">
            <a:avLst>
              <a:gd name="adj1" fmla="val 50000"/>
              <a:gd name="adj2" fmla="val 31250"/>
            </a:avLst>
          </a:prstGeom>
          <a:solidFill>
            <a:schemeClr val="accent1"/>
          </a:solidFill>
          <a:ln w="9525">
            <a:solidFill>
              <a:schemeClr val="tx1"/>
            </a:solidFill>
            <a:miter lim="800000"/>
            <a:headEnd/>
            <a:tailEnd/>
          </a:ln>
        </p:spPr>
        <p:txBody>
          <a:bodyPr wrap="none" anchor="ctr"/>
          <a:lstStyle/>
          <a:p>
            <a:endParaRPr lang="en-US"/>
          </a:p>
        </p:txBody>
      </p:sp>
      <p:pic>
        <p:nvPicPr>
          <p:cNvPr id="5" name="Picture 4" descr="Heating thermostat.pdf"/>
          <p:cNvPicPr>
            <a:picLocks noChangeAspect="1"/>
          </p:cNvPicPr>
          <p:nvPr/>
        </p:nvPicPr>
        <p:blipFill>
          <a:blip r:embed="rId4" cstate="screen">
            <a:extLst>
              <a:ext uri="{28A0092B-C50C-407E-A947-70E740481C1C}">
                <a14:useLocalDpi xmlns:a14="http://schemas.microsoft.com/office/drawing/2010/main" val="0"/>
              </a:ext>
            </a:extLst>
          </a:blip>
          <a:srcRect r="-2777"/>
          <a:stretch>
            <a:fillRect/>
          </a:stretch>
        </p:blipFill>
        <p:spPr bwMode="auto">
          <a:xfrm>
            <a:off x="3429000" y="1981200"/>
            <a:ext cx="2819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304800" y="3505200"/>
            <a:ext cx="3581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r>
              <a:rPr lang="en-US" b="1" i="1"/>
              <a:t>Answer: True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set>
                                      <p:cBhvr>
                                        <p:cTn id="7" dur="910" fill="hold">
                                          <p:stCondLst>
                                            <p:cond delay="0"/>
                                          </p:stCondLst>
                                        </p:cTn>
                                        <p:tgtEl>
                                          <p:spTgt spid="6"/>
                                        </p:tgtEl>
                                        <p:attrNameLst>
                                          <p:attrName>style.rotation</p:attrName>
                                        </p:attrNameLst>
                                      </p:cBhvr>
                                      <p:to>
                                        <p:strVal val="-45.0"/>
                                      </p:to>
                                    </p:set>
                                    <p:anim calcmode="lin" valueType="num">
                                      <p:cBhvr>
                                        <p:cTn id="8" dur="910" fill="hold">
                                          <p:stCondLst>
                                            <p:cond delay="910"/>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9" dur="910"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10" dur="312" decel="50000" autoRev="1" fill="hold">
                                          <p:stCondLst>
                                            <p:cond delay="910"/>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11" dur="272" fill="hold">
                                          <p:stCondLst>
                                            <p:cond delay="1728"/>
                                          </p:stCondLst>
                                        </p:cTn>
                                        <p:tgtEl>
                                          <p:spTgt spid="6"/>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12" presetClass="entr" presetSubtype="4"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slide(fromBottom)">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66700" y="457200"/>
            <a:ext cx="8877300" cy="1676400"/>
          </a:xfrm>
        </p:spPr>
        <p:txBody>
          <a:bodyPr/>
          <a:lstStyle/>
          <a:p>
            <a:pPr eaLnBrk="1" hangingPunct="1"/>
            <a:r>
              <a:rPr lang="en-US" sz="3600" smtClean="0">
                <a:solidFill>
                  <a:srgbClr val="008000"/>
                </a:solidFill>
              </a:rPr>
              <a:t>530. Name some actions that can be taken at school to save energy &amp; money. </a:t>
            </a:r>
            <a:r>
              <a:rPr lang="en-US" sz="3600" smtClean="0">
                <a:solidFill>
                  <a:srgbClr val="0000FF"/>
                </a:solidFill>
              </a:rPr>
              <a:t/>
            </a:r>
            <a:br>
              <a:rPr lang="en-US" sz="3600" smtClean="0">
                <a:solidFill>
                  <a:srgbClr val="0000FF"/>
                </a:solidFill>
              </a:rPr>
            </a:br>
            <a:r>
              <a:rPr lang="en-US" smtClean="0">
                <a:solidFill>
                  <a:schemeClr val="accent2"/>
                </a:solidFill>
              </a:rPr>
              <a:t/>
            </a:r>
            <a:br>
              <a:rPr lang="en-US" smtClean="0">
                <a:solidFill>
                  <a:schemeClr val="accent2"/>
                </a:solidFill>
              </a:rPr>
            </a:br>
            <a:endParaRPr lang="en-US" smtClean="0">
              <a:solidFill>
                <a:schemeClr val="accent2"/>
              </a:solidFill>
            </a:endParaRPr>
          </a:p>
        </p:txBody>
      </p:sp>
      <p:sp>
        <p:nvSpPr>
          <p:cNvPr id="26627" name="AutoShape 9">
            <a:hlinkClick r:id="rId3" action="ppaction://hlinksldjump" highlightClick="1"/>
          </p:cNvPr>
          <p:cNvSpPr>
            <a:spLocks noChangeArrowheads="1"/>
          </p:cNvSpPr>
          <p:nvPr/>
        </p:nvSpPr>
        <p:spPr bwMode="auto">
          <a:xfrm>
            <a:off x="8153400" y="6092825"/>
            <a:ext cx="990600" cy="762000"/>
          </a:xfrm>
          <a:prstGeom prst="actionButtonBlank">
            <a:avLst/>
          </a:prstGeom>
          <a:solidFill>
            <a:schemeClr val="accent1"/>
          </a:solidFill>
          <a:ln w="9525">
            <a:solidFill>
              <a:schemeClr val="tx1"/>
            </a:solidFill>
            <a:miter lim="800000"/>
            <a:headEnd/>
            <a:tailEnd/>
          </a:ln>
        </p:spPr>
        <p:txBody>
          <a:bodyPr wrap="none" anchor="ctr"/>
          <a:lstStyle/>
          <a:p>
            <a:endParaRPr lang="en-US"/>
          </a:p>
        </p:txBody>
      </p:sp>
      <p:sp>
        <p:nvSpPr>
          <p:cNvPr id="26628" name="AutoShape 10">
            <a:hlinkClick r:id="rId3" action="ppaction://hlinksldjump"/>
          </p:cNvPr>
          <p:cNvSpPr>
            <a:spLocks noChangeArrowheads="1"/>
          </p:cNvSpPr>
          <p:nvPr/>
        </p:nvSpPr>
        <p:spPr bwMode="auto">
          <a:xfrm>
            <a:off x="8458200" y="6321425"/>
            <a:ext cx="381000" cy="304800"/>
          </a:xfrm>
          <a:prstGeom prst="leftArrow">
            <a:avLst>
              <a:gd name="adj1" fmla="val 50000"/>
              <a:gd name="adj2" fmla="val 31250"/>
            </a:avLst>
          </a:prstGeom>
          <a:solidFill>
            <a:schemeClr val="accent1"/>
          </a:solidFill>
          <a:ln w="9525">
            <a:solidFill>
              <a:schemeClr val="tx1"/>
            </a:solidFill>
            <a:miter lim="800000"/>
            <a:headEnd/>
            <a:tailEnd/>
          </a:ln>
        </p:spPr>
        <p:txBody>
          <a:bodyPr wrap="none" anchor="ctr"/>
          <a:lstStyle/>
          <a:p>
            <a:endParaRPr lang="en-US"/>
          </a:p>
        </p:txBody>
      </p:sp>
      <p:sp>
        <p:nvSpPr>
          <p:cNvPr id="10" name="Text Box 5"/>
          <p:cNvSpPr txBox="1">
            <a:spLocks noChangeArrowheads="1"/>
          </p:cNvSpPr>
          <p:nvPr/>
        </p:nvSpPr>
        <p:spPr bwMode="auto">
          <a:xfrm>
            <a:off x="2209800" y="1779588"/>
            <a:ext cx="4953000" cy="5078412"/>
          </a:xfrm>
          <a:prstGeom prst="rect">
            <a:avLst/>
          </a:prstGeom>
          <a:noFill/>
          <a:ln w="9525">
            <a:noFill/>
            <a:miter lim="800000"/>
            <a:headEnd/>
            <a:tailEnd/>
          </a:ln>
        </p:spPr>
        <p:txBody>
          <a:bodyPr>
            <a:spAutoFit/>
          </a:bodyPr>
          <a:lstStyle/>
          <a:p>
            <a:pPr marL="228600" lvl="2">
              <a:defRPr/>
            </a:pPr>
            <a:r>
              <a:rPr lang="en-US" dirty="0">
                <a:solidFill>
                  <a:schemeClr val="tx2"/>
                </a:solidFill>
              </a:rPr>
              <a:t> </a:t>
            </a:r>
            <a:r>
              <a:rPr lang="en-US" i="1" dirty="0">
                <a:solidFill>
                  <a:schemeClr val="tx2"/>
                </a:solidFill>
              </a:rPr>
              <a:t>Answer:</a:t>
            </a:r>
          </a:p>
          <a:p>
            <a:pPr marL="685800" lvl="2" indent="-457200">
              <a:buFont typeface="+mj-lt"/>
              <a:buAutoNum type="arabicPeriod"/>
              <a:defRPr/>
            </a:pPr>
            <a:r>
              <a:rPr lang="en-US" sz="2000" i="1" dirty="0">
                <a:solidFill>
                  <a:schemeClr val="tx2"/>
                </a:solidFill>
                <a:latin typeface="Calibri" pitchFamily="34" charset="0"/>
              </a:rPr>
              <a:t>We can turn off the lights and computers when they are not in use.</a:t>
            </a:r>
          </a:p>
          <a:p>
            <a:pPr marL="685800" lvl="2" indent="-457200">
              <a:buFont typeface="+mj-lt"/>
              <a:buAutoNum type="arabicPeriod"/>
              <a:defRPr/>
            </a:pPr>
            <a:r>
              <a:rPr lang="en-US" sz="2000" i="1" dirty="0">
                <a:solidFill>
                  <a:schemeClr val="tx2"/>
                </a:solidFill>
                <a:latin typeface="Calibri" pitchFamily="34" charset="0"/>
              </a:rPr>
              <a:t>We can adjust the temperature of the room</a:t>
            </a:r>
          </a:p>
          <a:p>
            <a:pPr marL="685800" lvl="2" indent="-457200">
              <a:buFont typeface="+mj-lt"/>
              <a:buAutoNum type="arabicPeriod"/>
              <a:defRPr/>
            </a:pPr>
            <a:r>
              <a:rPr lang="en-US" sz="2000" i="1" dirty="0">
                <a:solidFill>
                  <a:schemeClr val="tx2"/>
                </a:solidFill>
                <a:latin typeface="Calibri" pitchFamily="34" charset="0"/>
              </a:rPr>
              <a:t>We can use </a:t>
            </a:r>
            <a:r>
              <a:rPr lang="en-US" sz="2000" i="1" dirty="0" err="1">
                <a:solidFill>
                  <a:schemeClr val="tx2"/>
                </a:solidFill>
                <a:latin typeface="Calibri" pitchFamily="34" charset="0"/>
              </a:rPr>
              <a:t>daylighting</a:t>
            </a:r>
            <a:endParaRPr lang="en-US" sz="2000" i="1" dirty="0">
              <a:solidFill>
                <a:schemeClr val="tx2"/>
              </a:solidFill>
              <a:latin typeface="Calibri" pitchFamily="34" charset="0"/>
            </a:endParaRPr>
          </a:p>
          <a:p>
            <a:pPr marL="685800" lvl="2" indent="-457200">
              <a:buFont typeface="+mj-lt"/>
              <a:buAutoNum type="arabicPeriod"/>
              <a:defRPr/>
            </a:pPr>
            <a:r>
              <a:rPr lang="en-US" sz="2000" i="1" dirty="0">
                <a:solidFill>
                  <a:schemeClr val="tx2"/>
                </a:solidFill>
                <a:latin typeface="Calibri" pitchFamily="34" charset="0"/>
              </a:rPr>
              <a:t>We can conduct a school energy audit and present recommendations for change to the administration and school board.</a:t>
            </a:r>
          </a:p>
          <a:p>
            <a:pPr marL="685800" lvl="2" indent="-457200">
              <a:buFont typeface="+mj-lt"/>
              <a:buAutoNum type="arabicPeriod"/>
              <a:defRPr/>
            </a:pPr>
            <a:r>
              <a:rPr lang="en-US" sz="2000" i="1" dirty="0">
                <a:solidFill>
                  <a:schemeClr val="tx2"/>
                </a:solidFill>
                <a:latin typeface="Calibri" pitchFamily="34" charset="0"/>
              </a:rPr>
              <a:t>We can start an energy efficiency campaign on campus.  Are there other ideas?</a:t>
            </a:r>
            <a:endParaRPr lang="en-US" sz="2000" i="1" dirty="0">
              <a:solidFill>
                <a:schemeClr val="bg1"/>
              </a:solidFill>
              <a:latin typeface="Calibri" pitchFamily="34" charset="0"/>
            </a:endParaRPr>
          </a:p>
          <a:p>
            <a:pPr>
              <a:defRPr/>
            </a:pPr>
            <a:endParaRPr lang="en-US" i="1" dirty="0"/>
          </a:p>
          <a:p>
            <a:pPr>
              <a:spcBef>
                <a:spcPct val="50000"/>
              </a:spcBef>
              <a:defRPr/>
            </a:pPr>
            <a:endParaRPr lang="en-US" i="1" dirty="0"/>
          </a:p>
        </p:txBody>
      </p:sp>
      <p:pic>
        <p:nvPicPr>
          <p:cNvPr id="8" name="Picture 7" descr="green_schools_roadmap_thumb.png"/>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2743200" y="1371600"/>
            <a:ext cx="3852863"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2000"/>
                                        <p:tgtEl>
                                          <p:spTgt spid="10"/>
                                        </p:tgtEl>
                                      </p:cBhvr>
                                    </p:animEffect>
                                  </p:childTnLst>
                                </p:cTn>
                              </p:par>
                              <p:par>
                                <p:cTn id="8" presetID="9" presetClass="exit" presetSubtype="0" fill="hold" nodeType="withEffect">
                                  <p:stCondLst>
                                    <p:cond delay="0"/>
                                  </p:stCondLst>
                                  <p:childTnLst>
                                    <p:animEffect transition="out" filter="dissolve">
                                      <p:cBhvr>
                                        <p:cTn id="9" dur="2000"/>
                                        <p:tgtEl>
                                          <p:spTgt spid="8"/>
                                        </p:tgtEl>
                                      </p:cBhvr>
                                    </p:animEffect>
                                    <p:set>
                                      <p:cBhvr>
                                        <p:cTn id="10"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990600"/>
            <a:ext cx="8686800" cy="1143000"/>
          </a:xfrm>
        </p:spPr>
        <p:txBody>
          <a:bodyPr/>
          <a:lstStyle/>
          <a:p>
            <a:pPr eaLnBrk="1" hangingPunct="1"/>
            <a:r>
              <a:rPr lang="en-US" sz="3600" smtClean="0">
                <a:solidFill>
                  <a:srgbClr val="000090"/>
                </a:solidFill>
              </a:rPr>
              <a:t>540. What can be done to traffic signals and exit signs to save energy and money?</a:t>
            </a:r>
            <a:r>
              <a:rPr lang="en-US" sz="3600" smtClean="0">
                <a:solidFill>
                  <a:schemeClr val="accent2"/>
                </a:solidFill>
              </a:rPr>
              <a:t/>
            </a:r>
            <a:br>
              <a:rPr lang="en-US" sz="3600" smtClean="0">
                <a:solidFill>
                  <a:schemeClr val="accent2"/>
                </a:solidFill>
              </a:rPr>
            </a:br>
            <a:r>
              <a:rPr lang="en-US" smtClean="0">
                <a:solidFill>
                  <a:schemeClr val="accent2"/>
                </a:solidFill>
              </a:rPr>
              <a:t/>
            </a:r>
            <a:br>
              <a:rPr lang="en-US" smtClean="0">
                <a:solidFill>
                  <a:schemeClr val="accent2"/>
                </a:solidFill>
              </a:rPr>
            </a:br>
            <a:endParaRPr lang="en-US" smtClean="0">
              <a:solidFill>
                <a:schemeClr val="accent2"/>
              </a:solidFill>
            </a:endParaRPr>
          </a:p>
        </p:txBody>
      </p:sp>
      <p:sp>
        <p:nvSpPr>
          <p:cNvPr id="27651" name="AutoShape 7">
            <a:hlinkClick r:id="rId3" action="ppaction://hlinksldjump" highlightClick="1"/>
          </p:cNvPr>
          <p:cNvSpPr>
            <a:spLocks noChangeArrowheads="1"/>
          </p:cNvSpPr>
          <p:nvPr/>
        </p:nvSpPr>
        <p:spPr bwMode="auto">
          <a:xfrm>
            <a:off x="8153400" y="6092825"/>
            <a:ext cx="990600" cy="762000"/>
          </a:xfrm>
          <a:prstGeom prst="actionButtonBlank">
            <a:avLst/>
          </a:prstGeom>
          <a:solidFill>
            <a:schemeClr val="accent1"/>
          </a:solidFill>
          <a:ln w="9525">
            <a:solidFill>
              <a:schemeClr val="tx1"/>
            </a:solidFill>
            <a:miter lim="800000"/>
            <a:headEnd/>
            <a:tailEnd/>
          </a:ln>
        </p:spPr>
        <p:txBody>
          <a:bodyPr wrap="none" anchor="ctr"/>
          <a:lstStyle/>
          <a:p>
            <a:endParaRPr lang="en-US"/>
          </a:p>
        </p:txBody>
      </p:sp>
      <p:sp>
        <p:nvSpPr>
          <p:cNvPr id="27652" name="AutoShape 8">
            <a:hlinkClick r:id="rId3" action="ppaction://hlinksldjump"/>
          </p:cNvPr>
          <p:cNvSpPr>
            <a:spLocks noChangeArrowheads="1"/>
          </p:cNvSpPr>
          <p:nvPr/>
        </p:nvSpPr>
        <p:spPr bwMode="auto">
          <a:xfrm>
            <a:off x="8458200" y="6321425"/>
            <a:ext cx="381000" cy="304800"/>
          </a:xfrm>
          <a:prstGeom prst="leftArrow">
            <a:avLst>
              <a:gd name="adj1" fmla="val 50000"/>
              <a:gd name="adj2" fmla="val 31250"/>
            </a:avLst>
          </a:prstGeom>
          <a:solidFill>
            <a:schemeClr val="accent1"/>
          </a:solidFill>
          <a:ln w="9525">
            <a:solidFill>
              <a:schemeClr val="tx1"/>
            </a:solidFill>
            <a:miter lim="800000"/>
            <a:headEnd/>
            <a:tailEnd/>
          </a:ln>
        </p:spPr>
        <p:txBody>
          <a:bodyPr wrap="none" anchor="ctr"/>
          <a:lstStyle/>
          <a:p>
            <a:endParaRPr lang="en-US"/>
          </a:p>
        </p:txBody>
      </p:sp>
      <p:sp>
        <p:nvSpPr>
          <p:cNvPr id="9" name="Text Box 5"/>
          <p:cNvSpPr txBox="1">
            <a:spLocks noChangeArrowheads="1"/>
          </p:cNvSpPr>
          <p:nvPr/>
        </p:nvSpPr>
        <p:spPr bwMode="auto">
          <a:xfrm>
            <a:off x="-381000" y="3962400"/>
            <a:ext cx="55626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lvl="2"/>
            <a:r>
              <a:rPr lang="en-US" sz="2800" i="1">
                <a:solidFill>
                  <a:schemeClr val="tx2"/>
                </a:solidFill>
              </a:rPr>
              <a:t>Answer: Traffic signals and exit signs can be upgraded to LED bulbs, which are very energy efficient</a:t>
            </a:r>
            <a:r>
              <a:rPr lang="en-US" sz="2800">
                <a:solidFill>
                  <a:schemeClr val="tx2"/>
                </a:solidFill>
              </a:rPr>
              <a:t>.  </a:t>
            </a:r>
            <a:r>
              <a:rPr lang="en-US" sz="2800" i="1">
                <a:solidFill>
                  <a:schemeClr val="tx2"/>
                </a:solidFill>
              </a:rPr>
              <a:t>They use 90% less energy than incandescent bulbs.</a:t>
            </a:r>
            <a:endParaRPr lang="en-US" sz="2800">
              <a:solidFill>
                <a:schemeClr val="tx2"/>
              </a:solidFill>
            </a:endParaRPr>
          </a:p>
          <a:p>
            <a:pPr>
              <a:spcBef>
                <a:spcPct val="50000"/>
              </a:spcBef>
            </a:pPr>
            <a:endParaRPr lang="en-US" sz="2800">
              <a:solidFill>
                <a:schemeClr val="tx2"/>
              </a:solidFill>
            </a:endParaRPr>
          </a:p>
        </p:txBody>
      </p:sp>
      <p:pic>
        <p:nvPicPr>
          <p:cNvPr id="27654" name="Picture 4"/>
          <p:cNvPicPr>
            <a:picLocks noGrp="1" noChangeAspect="1" noChangeArrowheads="1"/>
          </p:cNvPicPr>
          <p:nvPr>
            <p:ph idx="1"/>
          </p:nvPr>
        </p:nvPicPr>
        <p:blipFill>
          <a:blip r:embed="rId4" cstate="screen">
            <a:extLst>
              <a:ext uri="{28A0092B-C50C-407E-A947-70E740481C1C}">
                <a14:useLocalDpi xmlns:a14="http://schemas.microsoft.com/office/drawing/2010/main" val="0"/>
              </a:ext>
            </a:extLst>
          </a:blip>
          <a:srcRect/>
          <a:stretch>
            <a:fillRect/>
          </a:stretch>
        </p:blipFill>
        <p:spPr>
          <a:xfrm>
            <a:off x="5638800" y="1524000"/>
            <a:ext cx="3044825" cy="4572000"/>
          </a:xfrm>
          <a:noFill/>
        </p:spPr>
      </p:pic>
      <p:pic>
        <p:nvPicPr>
          <p:cNvPr id="27655" name="Picture 8" descr="http://www.nrel.gov/data/pix/Jpegs/07071.jpg"/>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228600" y="1447800"/>
            <a:ext cx="3262313"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762000" y="685800"/>
            <a:ext cx="7772400" cy="1143000"/>
          </a:xfrm>
        </p:spPr>
        <p:txBody>
          <a:bodyPr/>
          <a:lstStyle/>
          <a:p>
            <a:pPr eaLnBrk="1" hangingPunct="1"/>
            <a:r>
              <a:rPr lang="en-US" sz="3600" smtClean="0">
                <a:solidFill>
                  <a:srgbClr val="0000FF"/>
                </a:solidFill>
              </a:rPr>
              <a:t>550.  What is the best way to make sure that your computer is not an energy vampire?</a:t>
            </a:r>
            <a:r>
              <a:rPr lang="en-US" smtClean="0">
                <a:solidFill>
                  <a:schemeClr val="accent2"/>
                </a:solidFill>
              </a:rPr>
              <a:t/>
            </a:r>
            <a:br>
              <a:rPr lang="en-US" smtClean="0">
                <a:solidFill>
                  <a:schemeClr val="accent2"/>
                </a:solidFill>
              </a:rPr>
            </a:br>
            <a:endParaRPr lang="en-US" smtClean="0">
              <a:solidFill>
                <a:schemeClr val="accent2"/>
              </a:solidFill>
            </a:endParaRPr>
          </a:p>
        </p:txBody>
      </p:sp>
      <p:sp>
        <p:nvSpPr>
          <p:cNvPr id="28675" name="AutoShape 9">
            <a:hlinkClick r:id="rId3" action="ppaction://hlinksldjump" highlightClick="1"/>
          </p:cNvPr>
          <p:cNvSpPr>
            <a:spLocks noChangeArrowheads="1"/>
          </p:cNvSpPr>
          <p:nvPr/>
        </p:nvSpPr>
        <p:spPr bwMode="auto">
          <a:xfrm>
            <a:off x="8153400" y="6092825"/>
            <a:ext cx="990600" cy="762000"/>
          </a:xfrm>
          <a:prstGeom prst="actionButtonBlank">
            <a:avLst/>
          </a:prstGeom>
          <a:solidFill>
            <a:schemeClr val="accent1"/>
          </a:solidFill>
          <a:ln w="9525">
            <a:solidFill>
              <a:schemeClr val="tx1"/>
            </a:solidFill>
            <a:miter lim="800000"/>
            <a:headEnd/>
            <a:tailEnd/>
          </a:ln>
        </p:spPr>
        <p:txBody>
          <a:bodyPr wrap="none" anchor="ctr"/>
          <a:lstStyle/>
          <a:p>
            <a:endParaRPr lang="en-US"/>
          </a:p>
        </p:txBody>
      </p:sp>
      <p:sp>
        <p:nvSpPr>
          <p:cNvPr id="28676" name="AutoShape 10">
            <a:hlinkClick r:id="rId3" action="ppaction://hlinksldjump"/>
          </p:cNvPr>
          <p:cNvSpPr>
            <a:spLocks noChangeArrowheads="1"/>
          </p:cNvSpPr>
          <p:nvPr/>
        </p:nvSpPr>
        <p:spPr bwMode="auto">
          <a:xfrm>
            <a:off x="8458200" y="6321425"/>
            <a:ext cx="381000" cy="304800"/>
          </a:xfrm>
          <a:prstGeom prst="leftArrow">
            <a:avLst>
              <a:gd name="adj1" fmla="val 50000"/>
              <a:gd name="adj2" fmla="val 31250"/>
            </a:avLst>
          </a:prstGeom>
          <a:solidFill>
            <a:schemeClr val="accent1"/>
          </a:solidFill>
          <a:ln w="9525">
            <a:solidFill>
              <a:schemeClr val="tx1"/>
            </a:solidFill>
            <a:miter lim="800000"/>
            <a:headEnd/>
            <a:tailEnd/>
          </a:ln>
        </p:spPr>
        <p:txBody>
          <a:bodyPr wrap="none" anchor="ctr"/>
          <a:lstStyle/>
          <a:p>
            <a:endParaRPr lang="en-US"/>
          </a:p>
        </p:txBody>
      </p:sp>
      <p:sp>
        <p:nvSpPr>
          <p:cNvPr id="13" name="Text Box 11"/>
          <p:cNvSpPr txBox="1">
            <a:spLocks noChangeArrowheads="1"/>
          </p:cNvSpPr>
          <p:nvPr/>
        </p:nvSpPr>
        <p:spPr bwMode="auto">
          <a:xfrm>
            <a:off x="1524000" y="1836738"/>
            <a:ext cx="533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lvl="2"/>
            <a:endParaRPr lang="en-US"/>
          </a:p>
          <a:p>
            <a:pPr>
              <a:spcBef>
                <a:spcPct val="50000"/>
              </a:spcBef>
            </a:pPr>
            <a:endParaRPr lang="en-US"/>
          </a:p>
        </p:txBody>
      </p:sp>
      <p:pic>
        <p:nvPicPr>
          <p:cNvPr id="28678" name="Picture 6" descr="11492850-6e23d-dellcomputer.jpg"/>
          <p:cNvPicPr>
            <a:picLocks noChangeAspect="1"/>
          </p:cNvPicPr>
          <p:nvPr/>
        </p:nvPicPr>
        <p:blipFill>
          <a:blip r:embed="rId4" cstate="screen">
            <a:extLst>
              <a:ext uri="{28A0092B-C50C-407E-A947-70E740481C1C}">
                <a14:useLocalDpi xmlns:a14="http://schemas.microsoft.com/office/drawing/2010/main" val="0"/>
              </a:ext>
            </a:extLst>
          </a:blip>
          <a:srcRect t="4349" r="1595" b="4349"/>
          <a:stretch>
            <a:fillRect/>
          </a:stretch>
        </p:blipFill>
        <p:spPr bwMode="auto">
          <a:xfrm>
            <a:off x="304800" y="2209800"/>
            <a:ext cx="4927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5791200" y="2590800"/>
            <a:ext cx="2971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r>
              <a:rPr lang="en-US" i="1"/>
              <a:t>Answer: Use the Power Save setting to conserve energy!</a:t>
            </a:r>
          </a:p>
        </p:txBody>
      </p:sp>
      <p:pic>
        <p:nvPicPr>
          <p:cNvPr id="11" name="Picture 10" descr="save-computer-energy.jpg"/>
          <p:cNvPicPr>
            <a:picLocks noChangeAspect="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6705600" y="3962400"/>
            <a:ext cx="1066800"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360"/>
                                          </p:val>
                                        </p:tav>
                                        <p:tav tm="100000">
                                          <p:val>
                                            <p:fltVal val="0"/>
                                          </p:val>
                                        </p:tav>
                                      </p:tavLst>
                                    </p:anim>
                                    <p:animEffect transition="in" filter="fade">
                                      <p:cBhvr>
                                        <p:cTn id="10" dur="1000"/>
                                        <p:tgtEl>
                                          <p:spTgt spid="1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7"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2000" fill="hold"/>
                                        <p:tgtEl>
                                          <p:spTgt spid="9"/>
                                        </p:tgtEl>
                                        <p:attrNameLst>
                                          <p:attrName>ppt_x</p:attrName>
                                        </p:attrNameLst>
                                      </p:cBhvr>
                                      <p:tavLst>
                                        <p:tav tm="0">
                                          <p:val>
                                            <p:strVal val="#ppt_x"/>
                                          </p:val>
                                        </p:tav>
                                        <p:tav tm="100000">
                                          <p:val>
                                            <p:strVal val="#ppt_x"/>
                                          </p:val>
                                        </p:tav>
                                      </p:tavLst>
                                    </p:anim>
                                    <p:anim calcmode="lin" valueType="num">
                                      <p:cBhvr additive="base">
                                        <p:cTn id="16" dur="2000" fill="hold"/>
                                        <p:tgtEl>
                                          <p:spTgt spid="9"/>
                                        </p:tgtEl>
                                        <p:attrNameLst>
                                          <p:attrName>ppt_y</p:attrName>
                                        </p:attrNameLst>
                                      </p:cBhvr>
                                      <p:tavLst>
                                        <p:tav tm="0">
                                          <p:val>
                                            <p:strVal val="1+#ppt_h/2"/>
                                          </p:val>
                                        </p:tav>
                                        <p:tav tm="100000">
                                          <p:val>
                                            <p:strVal val="#ppt_y"/>
                                          </p:val>
                                        </p:tav>
                                      </p:tavLst>
                                    </p:anim>
                                  </p:childTnLst>
                                </p:cTn>
                              </p:par>
                              <p:par>
                                <p:cTn id="17" presetID="7"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2000" fill="hold"/>
                                        <p:tgtEl>
                                          <p:spTgt spid="11"/>
                                        </p:tgtEl>
                                        <p:attrNameLst>
                                          <p:attrName>ppt_x</p:attrName>
                                        </p:attrNameLst>
                                      </p:cBhvr>
                                      <p:tavLst>
                                        <p:tav tm="0">
                                          <p:val>
                                            <p:strVal val="#ppt_x"/>
                                          </p:val>
                                        </p:tav>
                                        <p:tav tm="100000">
                                          <p:val>
                                            <p:strVal val="#ppt_x"/>
                                          </p:val>
                                        </p:tav>
                                      </p:tavLst>
                                    </p:anim>
                                    <p:anim calcmode="lin" valueType="num">
                                      <p:cBhvr additive="base">
                                        <p:cTn id="20"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1752600" y="914400"/>
            <a:ext cx="7010400" cy="685800"/>
          </a:xfrm>
        </p:spPr>
        <p:txBody>
          <a:bodyPr/>
          <a:lstStyle/>
          <a:p>
            <a:pPr algn="r" eaLnBrk="1" hangingPunct="1"/>
            <a:r>
              <a:rPr lang="en-US" sz="4800" smtClean="0">
                <a:solidFill>
                  <a:schemeClr val="accent2"/>
                </a:solidFill>
              </a:rPr>
              <a:t/>
            </a:r>
            <a:br>
              <a:rPr lang="en-US" sz="4800" smtClean="0">
                <a:solidFill>
                  <a:schemeClr val="accent2"/>
                </a:solidFill>
              </a:rPr>
            </a:br>
            <a:r>
              <a:rPr lang="en-US" sz="4800" smtClean="0">
                <a:solidFill>
                  <a:srgbClr val="008000"/>
                </a:solidFill>
                <a:latin typeface="Freestyle Script" pitchFamily="66" charset="0"/>
              </a:rPr>
              <a:t>Thank you for playing</a:t>
            </a:r>
            <a:r>
              <a:rPr lang="en-US" sz="4800" smtClean="0">
                <a:solidFill>
                  <a:srgbClr val="008000"/>
                </a:solidFill>
              </a:rPr>
              <a:t>!</a:t>
            </a:r>
            <a:br>
              <a:rPr lang="en-US" sz="4800" smtClean="0">
                <a:solidFill>
                  <a:srgbClr val="008000"/>
                </a:solidFill>
              </a:rPr>
            </a:br>
            <a:r>
              <a:rPr lang="en-US" sz="4800" smtClean="0">
                <a:solidFill>
                  <a:srgbClr val="008000"/>
                </a:solidFill>
              </a:rPr>
              <a:t/>
            </a:r>
            <a:br>
              <a:rPr lang="en-US" sz="4800" smtClean="0">
                <a:solidFill>
                  <a:srgbClr val="008000"/>
                </a:solidFill>
              </a:rPr>
            </a:br>
            <a:r>
              <a:rPr lang="en-US" sz="4800" smtClean="0">
                <a:solidFill>
                  <a:schemeClr val="accent2"/>
                </a:solidFill>
              </a:rPr>
              <a:t/>
            </a:r>
            <a:br>
              <a:rPr lang="en-US" sz="4800" smtClean="0">
                <a:solidFill>
                  <a:schemeClr val="accent2"/>
                </a:solidFill>
              </a:rPr>
            </a:br>
            <a:endParaRPr lang="en-US" sz="4800" smtClean="0"/>
          </a:p>
        </p:txBody>
      </p:sp>
      <p:pic>
        <p:nvPicPr>
          <p:cNvPr id="29699" name="Picture 4" descr="ASE logo_stacked (2008)"/>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04800" y="5715000"/>
            <a:ext cx="1371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5"/>
          <p:cNvGrpSpPr>
            <a:grpSpLocks/>
          </p:cNvGrpSpPr>
          <p:nvPr/>
        </p:nvGrpSpPr>
        <p:grpSpPr bwMode="auto">
          <a:xfrm>
            <a:off x="152400" y="457200"/>
            <a:ext cx="8839200" cy="6096000"/>
            <a:chOff x="152400" y="457200"/>
            <a:chExt cx="8839201" cy="6096000"/>
          </a:xfrm>
        </p:grpSpPr>
        <p:grpSp>
          <p:nvGrpSpPr>
            <p:cNvPr id="29701" name="Group 6"/>
            <p:cNvGrpSpPr>
              <a:grpSpLocks/>
            </p:cNvGrpSpPr>
            <p:nvPr/>
          </p:nvGrpSpPr>
          <p:grpSpPr bwMode="auto">
            <a:xfrm>
              <a:off x="3124200" y="1905000"/>
              <a:ext cx="3832357" cy="2675930"/>
              <a:chOff x="3200400" y="304800"/>
              <a:chExt cx="3832357" cy="2675930"/>
            </a:xfrm>
          </p:grpSpPr>
          <p:grpSp>
            <p:nvGrpSpPr>
              <p:cNvPr id="29704" name="Group 15"/>
              <p:cNvGrpSpPr>
                <a:grpSpLocks/>
              </p:cNvGrpSpPr>
              <p:nvPr/>
            </p:nvGrpSpPr>
            <p:grpSpPr bwMode="auto">
              <a:xfrm>
                <a:off x="3200400" y="304800"/>
                <a:ext cx="3832357" cy="2514600"/>
                <a:chOff x="3200400" y="304800"/>
                <a:chExt cx="3832357" cy="2514600"/>
              </a:xfrm>
            </p:grpSpPr>
            <p:grpSp>
              <p:nvGrpSpPr>
                <p:cNvPr id="29706" name="Group 14"/>
                <p:cNvGrpSpPr>
                  <a:grpSpLocks/>
                </p:cNvGrpSpPr>
                <p:nvPr/>
              </p:nvGrpSpPr>
              <p:grpSpPr bwMode="auto">
                <a:xfrm>
                  <a:off x="3200400" y="304800"/>
                  <a:ext cx="3832357" cy="2514600"/>
                  <a:chOff x="3200400" y="304800"/>
                  <a:chExt cx="3832357" cy="2514600"/>
                </a:xfrm>
              </p:grpSpPr>
              <p:sp>
                <p:nvSpPr>
                  <p:cNvPr id="29708" name="Rectangle 11"/>
                  <p:cNvSpPr>
                    <a:spLocks noChangeArrowheads="1"/>
                  </p:cNvSpPr>
                  <p:nvPr/>
                </p:nvSpPr>
                <p:spPr bwMode="auto">
                  <a:xfrm>
                    <a:off x="3200400" y="304800"/>
                    <a:ext cx="3810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
                <p:nvSpPr>
                  <p:cNvPr id="13" name="Rectangle 12"/>
                  <p:cNvSpPr/>
                  <p:nvPr/>
                </p:nvSpPr>
                <p:spPr>
                  <a:xfrm>
                    <a:off x="3276600" y="381000"/>
                    <a:ext cx="3756157" cy="1015663"/>
                  </a:xfrm>
                  <a:prstGeom prst="rect">
                    <a:avLst/>
                  </a:prstGeom>
                  <a:noFill/>
                  <a:ln>
                    <a:noFill/>
                  </a:ln>
                </p:spPr>
                <p:txBody>
                  <a:bodyPr wrap="none">
                    <a:spAutoFit/>
                  </a:bodyPr>
                  <a:lstStyle/>
                  <a:p>
                    <a:pPr algn="ctr">
                      <a:defRPr/>
                    </a:pPr>
                    <a:r>
                      <a:rPr lang="en-US" sz="6000" b="1" dirty="0">
                        <a:ln w="18000">
                          <a:solidFill>
                            <a:schemeClr val="bg1"/>
                          </a:solidFill>
                          <a:prstDash val="solid"/>
                          <a:miter lim="800000"/>
                        </a:ln>
                        <a:effectLst>
                          <a:outerShdw blurRad="25500" dist="23000" dir="7020000" algn="tl">
                            <a:srgbClr val="000000">
                              <a:alpha val="50000"/>
                            </a:srgbClr>
                          </a:outerShdw>
                        </a:effectLst>
                        <a:latin typeface="Impact" pitchFamily="34" charset="0"/>
                      </a:rPr>
                      <a:t>Energy</a:t>
                    </a:r>
                    <a:r>
                      <a:rPr lang="en-US" sz="6000" b="1" dirty="0">
                        <a:ln w="18000">
                          <a:solidFill>
                            <a:schemeClr val="accent2">
                              <a:satMod val="140000"/>
                            </a:schemeClr>
                          </a:solidFill>
                          <a:prstDash val="solid"/>
                          <a:miter lim="800000"/>
                        </a:ln>
                        <a:effectLst>
                          <a:outerShdw blurRad="25500" dist="23000" dir="7020000" algn="tl">
                            <a:srgbClr val="000000">
                              <a:alpha val="50000"/>
                            </a:srgbClr>
                          </a:outerShdw>
                        </a:effectLst>
                      </a:rPr>
                      <a:t> </a:t>
                    </a:r>
                    <a:r>
                      <a:rPr lang="en-US" sz="6000" b="1" dirty="0">
                        <a:ln w="18000">
                          <a:solidFill>
                            <a:schemeClr val="bg1"/>
                          </a:solidFill>
                          <a:prstDash val="solid"/>
                          <a:miter lim="800000"/>
                        </a:ln>
                        <a:effectLst>
                          <a:outerShdw blurRad="25500" dist="23000" dir="7020000" algn="tl">
                            <a:srgbClr val="000000">
                              <a:alpha val="50000"/>
                            </a:srgbClr>
                          </a:outerShdw>
                        </a:effectLst>
                        <a:latin typeface="Impact" pitchFamily="34" charset="0"/>
                      </a:rPr>
                      <a:t>Hog</a:t>
                    </a:r>
                  </a:p>
                </p:txBody>
              </p:sp>
            </p:grpSp>
            <p:sp>
              <p:nvSpPr>
                <p:cNvPr id="11" name="Rectangle 10"/>
                <p:cNvSpPr/>
                <p:nvPr/>
              </p:nvSpPr>
              <p:spPr>
                <a:xfrm>
                  <a:off x="4572000" y="1371600"/>
                  <a:ext cx="1143000" cy="707886"/>
                </a:xfrm>
                <a:prstGeom prst="rect">
                  <a:avLst/>
                </a:prstGeom>
                <a:noFill/>
              </p:spPr>
              <p:txBody>
                <a:bodyPr>
                  <a:spAutoFit/>
                </a:bodyPr>
                <a:lstStyle/>
                <a:p>
                  <a:pPr algn="ctr">
                    <a:defRPr/>
                  </a:pPr>
                  <a:r>
                    <a:rPr lang="en-US" sz="4000" b="1" dirty="0">
                      <a:ln w="12700">
                        <a:solidFill>
                          <a:srgbClr val="FFFF00"/>
                        </a:solidFill>
                        <a:prstDash val="solid"/>
                      </a:ln>
                      <a:solidFill>
                        <a:srgbClr val="FF0000"/>
                      </a:solidFill>
                      <a:effectLst>
                        <a:outerShdw blurRad="41275" dist="20320" dir="1800000" algn="tl" rotWithShape="0">
                          <a:srgbClr val="000000">
                            <a:alpha val="40000"/>
                          </a:srgbClr>
                        </a:outerShdw>
                      </a:effectLst>
                    </a:rPr>
                    <a:t>vs.</a:t>
                  </a:r>
                </a:p>
              </p:txBody>
            </p:sp>
          </p:grpSp>
          <p:sp>
            <p:nvSpPr>
              <p:cNvPr id="9" name="Rectangle 8"/>
              <p:cNvSpPr/>
              <p:nvPr/>
            </p:nvSpPr>
            <p:spPr>
              <a:xfrm>
                <a:off x="3200400" y="2057400"/>
                <a:ext cx="3749040" cy="923330"/>
              </a:xfrm>
              <a:prstGeom prst="rect">
                <a:avLst/>
              </a:prstGeom>
              <a:noFill/>
            </p:spPr>
            <p:txBody>
              <a:bodyPr wrap="none">
                <a:spAutoFit/>
              </a:bodyPr>
              <a:lstStyle/>
              <a:p>
                <a:pPr algn="ctr">
                  <a:defRPr/>
                </a:pPr>
                <a:r>
                  <a:rPr lang="en-US" sz="5400" b="1" dirty="0">
                    <a:ln w="17780" cmpd="sng">
                      <a:solidFill>
                        <a:srgbClr val="FFFFFF"/>
                      </a:solidFill>
                      <a:prstDash val="solid"/>
                      <a:miter lim="800000"/>
                    </a:ln>
                    <a:solidFill>
                      <a:srgbClr val="000000"/>
                    </a:solidFill>
                    <a:effectLst>
                      <a:outerShdw blurRad="50800" algn="tl" rotWithShape="0">
                        <a:srgbClr val="000000"/>
                      </a:outerShdw>
                    </a:effectLst>
                    <a:latin typeface="Impact" pitchFamily="34" charset="0"/>
                  </a:rPr>
                  <a:t>Hog Busters</a:t>
                </a:r>
              </a:p>
            </p:txBody>
          </p:sp>
        </p:grpSp>
        <p:pic>
          <p:nvPicPr>
            <p:cNvPr id="29702" name="Picture 7" descr="\\ASEFS\Alliance\Education\Energy Hog\Energy Hog Videos and Pictures\Collected Energy Hog Pictures\EH-with-website-web.JP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52400" y="457200"/>
              <a:ext cx="2734056"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14" descr="10809664-a-happy-cartoon-child-scientist-with-an-idea.jpg"/>
            <p:cNvPicPr>
              <a:picLocks noChangeAspect="1"/>
            </p:cNvPicPr>
            <p:nvPr/>
          </p:nvPicPr>
          <p:blipFill>
            <a:blip r:embed="rId5" cstate="screen">
              <a:extLst>
                <a:ext uri="{28A0092B-C50C-407E-A947-70E740481C1C}">
                  <a14:useLocalDpi xmlns:a14="http://schemas.microsoft.com/office/drawing/2010/main" val="0"/>
                </a:ext>
              </a:extLst>
            </a:blip>
            <a:srcRect/>
            <a:stretch>
              <a:fillRect/>
            </a:stretch>
          </p:blipFill>
          <p:spPr bwMode="auto">
            <a:xfrm flipH="1">
              <a:off x="7239000" y="2819400"/>
              <a:ext cx="1752601"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lant graphic.jpg"/>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781800" y="2829459"/>
            <a:ext cx="1554163" cy="1905000"/>
          </a:xfrm>
          <a:prstGeom prst="rect">
            <a:avLst/>
          </a:prstGeom>
          <a:no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0722" name="Title 1"/>
          <p:cNvSpPr>
            <a:spLocks noGrp="1"/>
          </p:cNvSpPr>
          <p:nvPr>
            <p:ph type="title"/>
          </p:nvPr>
        </p:nvSpPr>
        <p:spPr>
          <a:xfrm>
            <a:off x="609600" y="0"/>
            <a:ext cx="7772400" cy="1143000"/>
          </a:xfrm>
        </p:spPr>
        <p:txBody>
          <a:bodyPr/>
          <a:lstStyle/>
          <a:p>
            <a:r>
              <a:rPr lang="en-US" b="1" dirty="0" smtClean="0">
                <a:solidFill>
                  <a:schemeClr val="accent2"/>
                </a:solidFill>
              </a:rPr>
              <a:t>Final Round</a:t>
            </a:r>
          </a:p>
        </p:txBody>
      </p:sp>
      <p:sp>
        <p:nvSpPr>
          <p:cNvPr id="30723" name="Content Placeholder 2"/>
          <p:cNvSpPr>
            <a:spLocks noGrp="1"/>
          </p:cNvSpPr>
          <p:nvPr>
            <p:ph idx="1"/>
          </p:nvPr>
        </p:nvSpPr>
        <p:spPr>
          <a:xfrm>
            <a:off x="685800" y="1066800"/>
            <a:ext cx="7772400" cy="1676400"/>
          </a:xfrm>
        </p:spPr>
        <p:txBody>
          <a:bodyPr/>
          <a:lstStyle/>
          <a:p>
            <a:pPr algn="ctr">
              <a:buFontTx/>
              <a:buNone/>
            </a:pPr>
            <a:r>
              <a:rPr lang="en-US" dirty="0" smtClean="0"/>
              <a:t>List as many reasons as you can why it is important to get rid of Energy Hogs?</a:t>
            </a:r>
            <a:endParaRPr lang="en-US" dirty="0" smtClean="0">
              <a:solidFill>
                <a:schemeClr val="accent2"/>
              </a:solidFill>
            </a:endParaRPr>
          </a:p>
        </p:txBody>
      </p:sp>
      <p:pic>
        <p:nvPicPr>
          <p:cNvPr id="4" name="Picture 3" descr="Save-Money-Electricity.jpg"/>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63512" y="2772309"/>
            <a:ext cx="1723491" cy="1723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pig.jpg"/>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7086600" y="5002212"/>
            <a:ext cx="1906587" cy="185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co2_emissions_main.jpg"/>
          <p:cNvPicPr>
            <a:picLocks noChangeAspect="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1499282" y="3677495"/>
            <a:ext cx="11271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green-gambling-background-1280x1024.jpg"/>
          <p:cNvPicPr>
            <a:picLocks noChangeAspect="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3638372" y="3566445"/>
            <a:ext cx="1143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ABES May 2011 pic 1.JPG"/>
          <p:cNvPicPr>
            <a:picLocks noChangeAspect="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2596497" y="5165094"/>
            <a:ext cx="2117933" cy="1323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energystar.jpg"/>
          <p:cNvPicPr>
            <a:picLocks noChangeAspect="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182562" y="4813329"/>
            <a:ext cx="1981200" cy="202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a:spLocks noChangeArrowheads="1"/>
          </p:cNvSpPr>
          <p:nvPr/>
        </p:nvSpPr>
        <p:spPr bwMode="auto">
          <a:xfrm>
            <a:off x="4816267" y="2317751"/>
            <a:ext cx="43434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r>
              <a:rPr lang="en-US" sz="2200" dirty="0"/>
              <a:t>Reduce Air Pollution and Asthma</a:t>
            </a:r>
          </a:p>
        </p:txBody>
      </p:sp>
      <p:sp>
        <p:nvSpPr>
          <p:cNvPr id="16" name="TextBox 15"/>
          <p:cNvSpPr txBox="1">
            <a:spLocks noChangeArrowheads="1"/>
          </p:cNvSpPr>
          <p:nvPr/>
        </p:nvSpPr>
        <p:spPr bwMode="auto">
          <a:xfrm>
            <a:off x="3276600" y="2996130"/>
            <a:ext cx="19050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r>
              <a:rPr lang="en-US" sz="2200" dirty="0"/>
              <a:t>Save Money</a:t>
            </a:r>
          </a:p>
        </p:txBody>
      </p:sp>
      <p:sp>
        <p:nvSpPr>
          <p:cNvPr id="17" name="TextBox 16"/>
          <p:cNvSpPr txBox="1">
            <a:spLocks noChangeArrowheads="1"/>
          </p:cNvSpPr>
          <p:nvPr/>
        </p:nvSpPr>
        <p:spPr bwMode="auto">
          <a:xfrm>
            <a:off x="228600" y="2286000"/>
            <a:ext cx="2133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r>
              <a:rPr lang="en-US"/>
              <a:t>Reduce CO</a:t>
            </a:r>
            <a:r>
              <a:rPr lang="en-US" baseline="-25000"/>
              <a:t>2</a:t>
            </a:r>
            <a:r>
              <a:rPr lang="en-US"/>
              <a:t> </a:t>
            </a:r>
          </a:p>
        </p:txBody>
      </p:sp>
      <p:sp>
        <p:nvSpPr>
          <p:cNvPr id="18" name="TextBox 17"/>
          <p:cNvSpPr txBox="1">
            <a:spLocks noChangeArrowheads="1"/>
          </p:cNvSpPr>
          <p:nvPr/>
        </p:nvSpPr>
        <p:spPr bwMode="auto">
          <a:xfrm>
            <a:off x="4895672" y="5257800"/>
            <a:ext cx="2057400" cy="830263"/>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algn="ctr"/>
            <a:r>
              <a:rPr lang="en-US" dirty="0"/>
              <a:t>Can you think of more?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wipe(down)">
                                      <p:cBhvr>
                                        <p:cTn id="7" dur="290">
                                          <p:stCondLst>
                                            <p:cond delay="0"/>
                                          </p:stCondLst>
                                        </p:cTn>
                                        <p:tgtEl>
                                          <p:spTgt spid="30722"/>
                                        </p:tgtEl>
                                      </p:cBhvr>
                                    </p:animEffect>
                                    <p:anim calcmode="lin" valueType="num">
                                      <p:cBhvr>
                                        <p:cTn id="8" dur="911" tmFilter="0,0; 0.14,0.36; 0.43,0.73; 0.71,0.91; 1.0,1.0">
                                          <p:stCondLst>
                                            <p:cond delay="0"/>
                                          </p:stCondLst>
                                        </p:cTn>
                                        <p:tgtEl>
                                          <p:spTgt spid="30722"/>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0722"/>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0722"/>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0722"/>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0722"/>
                                        </p:tgtEl>
                                        <p:attrNameLst>
                                          <p:attrName>ppt_y</p:attrName>
                                        </p:attrNameLst>
                                      </p:cBhvr>
                                      <p:tavLst>
                                        <p:tav tm="0" fmla="#ppt_y-sin(pi*$)/81">
                                          <p:val>
                                            <p:fltVal val="0"/>
                                          </p:val>
                                        </p:tav>
                                        <p:tav tm="100000">
                                          <p:val>
                                            <p:fltVal val="1"/>
                                          </p:val>
                                        </p:tav>
                                      </p:tavLst>
                                    </p:anim>
                                    <p:animScale>
                                      <p:cBhvr>
                                        <p:cTn id="13" dur="13">
                                          <p:stCondLst>
                                            <p:cond delay="325"/>
                                          </p:stCondLst>
                                        </p:cTn>
                                        <p:tgtEl>
                                          <p:spTgt spid="30722"/>
                                        </p:tgtEl>
                                      </p:cBhvr>
                                      <p:to x="100000" y="60000"/>
                                    </p:animScale>
                                    <p:animScale>
                                      <p:cBhvr>
                                        <p:cTn id="14" dur="83" decel="50000">
                                          <p:stCondLst>
                                            <p:cond delay="338"/>
                                          </p:stCondLst>
                                        </p:cTn>
                                        <p:tgtEl>
                                          <p:spTgt spid="30722"/>
                                        </p:tgtEl>
                                      </p:cBhvr>
                                      <p:to x="100000" y="100000"/>
                                    </p:animScale>
                                    <p:animScale>
                                      <p:cBhvr>
                                        <p:cTn id="15" dur="13">
                                          <p:stCondLst>
                                            <p:cond delay="656"/>
                                          </p:stCondLst>
                                        </p:cTn>
                                        <p:tgtEl>
                                          <p:spTgt spid="30722"/>
                                        </p:tgtEl>
                                      </p:cBhvr>
                                      <p:to x="100000" y="80000"/>
                                    </p:animScale>
                                    <p:animScale>
                                      <p:cBhvr>
                                        <p:cTn id="16" dur="83" decel="50000">
                                          <p:stCondLst>
                                            <p:cond delay="669"/>
                                          </p:stCondLst>
                                        </p:cTn>
                                        <p:tgtEl>
                                          <p:spTgt spid="30722"/>
                                        </p:tgtEl>
                                      </p:cBhvr>
                                      <p:to x="100000" y="100000"/>
                                    </p:animScale>
                                    <p:animScale>
                                      <p:cBhvr>
                                        <p:cTn id="17" dur="13">
                                          <p:stCondLst>
                                            <p:cond delay="821"/>
                                          </p:stCondLst>
                                        </p:cTn>
                                        <p:tgtEl>
                                          <p:spTgt spid="30722"/>
                                        </p:tgtEl>
                                      </p:cBhvr>
                                      <p:to x="100000" y="90000"/>
                                    </p:animScale>
                                    <p:animScale>
                                      <p:cBhvr>
                                        <p:cTn id="18" dur="83" decel="50000">
                                          <p:stCondLst>
                                            <p:cond delay="834"/>
                                          </p:stCondLst>
                                        </p:cTn>
                                        <p:tgtEl>
                                          <p:spTgt spid="30722"/>
                                        </p:tgtEl>
                                      </p:cBhvr>
                                      <p:to x="100000" y="100000"/>
                                    </p:animScale>
                                    <p:animScale>
                                      <p:cBhvr>
                                        <p:cTn id="19" dur="13">
                                          <p:stCondLst>
                                            <p:cond delay="904"/>
                                          </p:stCondLst>
                                        </p:cTn>
                                        <p:tgtEl>
                                          <p:spTgt spid="30722"/>
                                        </p:tgtEl>
                                      </p:cBhvr>
                                      <p:to x="100000" y="95000"/>
                                    </p:animScale>
                                    <p:animScale>
                                      <p:cBhvr>
                                        <p:cTn id="20" dur="83" decel="50000">
                                          <p:stCondLst>
                                            <p:cond delay="917"/>
                                          </p:stCondLst>
                                        </p:cTn>
                                        <p:tgtEl>
                                          <p:spTgt spid="30722"/>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37" presetClass="entr" presetSubtype="0" fill="hold" grpId="0" nodeType="clickEffect">
                                  <p:stCondLst>
                                    <p:cond delay="0"/>
                                  </p:stCondLst>
                                  <p:childTnLst>
                                    <p:set>
                                      <p:cBhvr>
                                        <p:cTn id="24" dur="1" fill="hold">
                                          <p:stCondLst>
                                            <p:cond delay="0"/>
                                          </p:stCondLst>
                                        </p:cTn>
                                        <p:tgtEl>
                                          <p:spTgt spid="30723">
                                            <p:txEl>
                                              <p:pRg st="0" end="0"/>
                                            </p:txEl>
                                          </p:spTgt>
                                        </p:tgtEl>
                                        <p:attrNameLst>
                                          <p:attrName>style.visibility</p:attrName>
                                        </p:attrNameLst>
                                      </p:cBhvr>
                                      <p:to>
                                        <p:strVal val="visible"/>
                                      </p:to>
                                    </p:set>
                                    <p:animEffect transition="in" filter="fade">
                                      <p:cBhvr>
                                        <p:cTn id="25" dur="2000"/>
                                        <p:tgtEl>
                                          <p:spTgt spid="30723">
                                            <p:txEl>
                                              <p:pRg st="0" end="0"/>
                                            </p:txEl>
                                          </p:spTgt>
                                        </p:tgtEl>
                                      </p:cBhvr>
                                    </p:animEffect>
                                    <p:anim calcmode="lin" valueType="num">
                                      <p:cBhvr>
                                        <p:cTn id="26" dur="20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p:cTn id="27" dur="1800" decel="100000" fill="hold"/>
                                        <p:tgtEl>
                                          <p:spTgt spid="30723">
                                            <p:txEl>
                                              <p:pRg st="0" end="0"/>
                                            </p:txEl>
                                          </p:spTgt>
                                        </p:tgtEl>
                                        <p:attrNameLst>
                                          <p:attrName>ppt_y</p:attrName>
                                        </p:attrNameLst>
                                      </p:cBhvr>
                                      <p:tavLst>
                                        <p:tav tm="0">
                                          <p:val>
                                            <p:strVal val="#ppt_y+1"/>
                                          </p:val>
                                        </p:tav>
                                        <p:tav tm="100000">
                                          <p:val>
                                            <p:strVal val="#ppt_y-.03"/>
                                          </p:val>
                                        </p:tav>
                                      </p:tavLst>
                                    </p:anim>
                                    <p:anim calcmode="lin" valueType="num">
                                      <p:cBhvr>
                                        <p:cTn id="28" dur="200" accel="100000" fill="hold">
                                          <p:stCondLst>
                                            <p:cond delay="1800"/>
                                          </p:stCondLst>
                                        </p:cTn>
                                        <p:tgtEl>
                                          <p:spTgt spid="3072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dissolve">
                                      <p:cBhvr>
                                        <p:cTn id="33" dur="2000"/>
                                        <p:tgtEl>
                                          <p:spTgt spid="4"/>
                                        </p:tgtEl>
                                      </p:cBhvr>
                                    </p:animEffect>
                                  </p:childTnLst>
                                </p:cTn>
                              </p:par>
                              <p:par>
                                <p:cTn id="34" presetID="9"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dissolve">
                                      <p:cBhvr>
                                        <p:cTn id="36" dur="2000"/>
                                        <p:tgtEl>
                                          <p:spTgt spid="6"/>
                                        </p:tgtEl>
                                      </p:cBhvr>
                                    </p:animEffect>
                                  </p:childTnLst>
                                </p:cTn>
                              </p:par>
                              <p:par>
                                <p:cTn id="37" presetID="9"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dissolve">
                                      <p:cBhvr>
                                        <p:cTn id="39" dur="2000"/>
                                        <p:tgtEl>
                                          <p:spTgt spid="14"/>
                                        </p:tgtEl>
                                      </p:cBhvr>
                                    </p:animEffect>
                                  </p:childTnLst>
                                </p:cTn>
                              </p:par>
                              <p:par>
                                <p:cTn id="40" presetID="9" presetClass="entr" presetSubtype="0"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dissolve">
                                      <p:cBhvr>
                                        <p:cTn id="42" dur="2000"/>
                                        <p:tgtEl>
                                          <p:spTgt spid="13"/>
                                        </p:tgtEl>
                                      </p:cBhvr>
                                    </p:animEffect>
                                  </p:childTnLst>
                                </p:cTn>
                              </p:par>
                              <p:par>
                                <p:cTn id="43" presetID="9" presetClass="entr" presetSubtype="0" fill="hold" nodeType="with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dissolve">
                                      <p:cBhvr>
                                        <p:cTn id="45" dur="2000"/>
                                        <p:tgtEl>
                                          <p:spTgt spid="5"/>
                                        </p:tgtEl>
                                      </p:cBhvr>
                                    </p:animEffect>
                                  </p:childTnLst>
                                </p:cTn>
                              </p:par>
                              <p:par>
                                <p:cTn id="46" presetID="9" presetClass="entr" presetSubtype="0" fill="hold"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dissolve">
                                      <p:cBhvr>
                                        <p:cTn id="48" dur="2000"/>
                                        <p:tgtEl>
                                          <p:spTgt spid="9"/>
                                        </p:tgtEl>
                                      </p:cBhvr>
                                    </p:animEffect>
                                  </p:childTnLst>
                                </p:cTn>
                              </p:par>
                              <p:par>
                                <p:cTn id="49" presetID="9" presetClass="entr" presetSubtype="0" fill="hold"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dissolve">
                                      <p:cBhvr>
                                        <p:cTn id="51" dur="2000"/>
                                        <p:tgtEl>
                                          <p:spTgt spid="10"/>
                                        </p:tgtEl>
                                      </p:cBhvr>
                                    </p:animEffect>
                                  </p:childTnLst>
                                </p:cTn>
                              </p:par>
                            </p:childTnLst>
                          </p:cTn>
                        </p:par>
                        <p:par>
                          <p:cTn id="52" fill="hold" nodeType="withGroup">
                            <p:stCondLst>
                              <p:cond delay="2000"/>
                            </p:stCondLst>
                            <p:childTnLst>
                              <p:par>
                                <p:cTn id="53" presetID="55" presetClass="entr" presetSubtype="0" fill="hold" nodeType="afterEffect">
                                  <p:stCondLst>
                                    <p:cond delay="0"/>
                                  </p:stCondLst>
                                  <p:childTnLst>
                                    <p:set>
                                      <p:cBhvr>
                                        <p:cTn id="54" dur="1" fill="hold">
                                          <p:stCondLst>
                                            <p:cond delay="0"/>
                                          </p:stCondLst>
                                        </p:cTn>
                                        <p:tgtEl>
                                          <p:spTgt spid="17">
                                            <p:txEl>
                                              <p:charRg st="0" end="11"/>
                                            </p:txEl>
                                          </p:spTgt>
                                        </p:tgtEl>
                                        <p:attrNameLst>
                                          <p:attrName>style.visibility</p:attrName>
                                        </p:attrNameLst>
                                      </p:cBhvr>
                                      <p:to>
                                        <p:strVal val="visible"/>
                                      </p:to>
                                    </p:set>
                                    <p:anim calcmode="lin" valueType="num">
                                      <p:cBhvr>
                                        <p:cTn id="55" dur="1000" fill="hold"/>
                                        <p:tgtEl>
                                          <p:spTgt spid="17">
                                            <p:txEl>
                                              <p:charRg st="0" end="11"/>
                                            </p:txEl>
                                          </p:spTgt>
                                        </p:tgtEl>
                                        <p:attrNameLst>
                                          <p:attrName>ppt_w</p:attrName>
                                        </p:attrNameLst>
                                      </p:cBhvr>
                                      <p:tavLst>
                                        <p:tav tm="0">
                                          <p:val>
                                            <p:strVal val="#ppt_w*0.70"/>
                                          </p:val>
                                        </p:tav>
                                        <p:tav tm="100000">
                                          <p:val>
                                            <p:strVal val="#ppt_w"/>
                                          </p:val>
                                        </p:tav>
                                      </p:tavLst>
                                    </p:anim>
                                    <p:anim calcmode="lin" valueType="num">
                                      <p:cBhvr>
                                        <p:cTn id="56" dur="1000" fill="hold"/>
                                        <p:tgtEl>
                                          <p:spTgt spid="17">
                                            <p:txEl>
                                              <p:charRg st="0" end="11"/>
                                            </p:txEl>
                                          </p:spTgt>
                                        </p:tgtEl>
                                        <p:attrNameLst>
                                          <p:attrName>ppt_h</p:attrName>
                                        </p:attrNameLst>
                                      </p:cBhvr>
                                      <p:tavLst>
                                        <p:tav tm="0">
                                          <p:val>
                                            <p:strVal val="#ppt_h"/>
                                          </p:val>
                                        </p:tav>
                                        <p:tav tm="100000">
                                          <p:val>
                                            <p:strVal val="#ppt_h"/>
                                          </p:val>
                                        </p:tav>
                                      </p:tavLst>
                                    </p:anim>
                                    <p:animEffect transition="in" filter="fade">
                                      <p:cBhvr>
                                        <p:cTn id="57" dur="1000"/>
                                        <p:tgtEl>
                                          <p:spTgt spid="17">
                                            <p:txEl>
                                              <p:charRg st="0" end="11"/>
                                            </p:txEl>
                                          </p:spTgt>
                                        </p:tgtEl>
                                      </p:cBhvr>
                                    </p:animEffect>
                                  </p:childTnLst>
                                </p:cTn>
                              </p:par>
                              <p:par>
                                <p:cTn id="58" presetID="55" presetClass="entr" presetSubtype="0" fill="hold" grpId="0" nodeType="with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1000" fill="hold"/>
                                        <p:tgtEl>
                                          <p:spTgt spid="16"/>
                                        </p:tgtEl>
                                        <p:attrNameLst>
                                          <p:attrName>ppt_w</p:attrName>
                                        </p:attrNameLst>
                                      </p:cBhvr>
                                      <p:tavLst>
                                        <p:tav tm="0">
                                          <p:val>
                                            <p:strVal val="#ppt_w*0.70"/>
                                          </p:val>
                                        </p:tav>
                                        <p:tav tm="100000">
                                          <p:val>
                                            <p:strVal val="#ppt_w"/>
                                          </p:val>
                                        </p:tav>
                                      </p:tavLst>
                                    </p:anim>
                                    <p:anim calcmode="lin" valueType="num">
                                      <p:cBhvr>
                                        <p:cTn id="61" dur="1000" fill="hold"/>
                                        <p:tgtEl>
                                          <p:spTgt spid="16"/>
                                        </p:tgtEl>
                                        <p:attrNameLst>
                                          <p:attrName>ppt_h</p:attrName>
                                        </p:attrNameLst>
                                      </p:cBhvr>
                                      <p:tavLst>
                                        <p:tav tm="0">
                                          <p:val>
                                            <p:strVal val="#ppt_h"/>
                                          </p:val>
                                        </p:tav>
                                        <p:tav tm="100000">
                                          <p:val>
                                            <p:strVal val="#ppt_h"/>
                                          </p:val>
                                        </p:tav>
                                      </p:tavLst>
                                    </p:anim>
                                    <p:animEffect transition="in" filter="fade">
                                      <p:cBhvr>
                                        <p:cTn id="62" dur="1000"/>
                                        <p:tgtEl>
                                          <p:spTgt spid="16"/>
                                        </p:tgtEl>
                                      </p:cBhvr>
                                    </p:animEffect>
                                  </p:childTnLst>
                                </p:cTn>
                              </p:par>
                              <p:par>
                                <p:cTn id="63" presetID="55" presetClass="entr" presetSubtype="0" fill="hold" grpId="0" nodeType="with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p:cTn id="65" dur="1000" fill="hold"/>
                                        <p:tgtEl>
                                          <p:spTgt spid="15"/>
                                        </p:tgtEl>
                                        <p:attrNameLst>
                                          <p:attrName>ppt_w</p:attrName>
                                        </p:attrNameLst>
                                      </p:cBhvr>
                                      <p:tavLst>
                                        <p:tav tm="0">
                                          <p:val>
                                            <p:strVal val="#ppt_w*0.70"/>
                                          </p:val>
                                        </p:tav>
                                        <p:tav tm="100000">
                                          <p:val>
                                            <p:strVal val="#ppt_w"/>
                                          </p:val>
                                        </p:tav>
                                      </p:tavLst>
                                    </p:anim>
                                    <p:anim calcmode="lin" valueType="num">
                                      <p:cBhvr>
                                        <p:cTn id="66" dur="1000" fill="hold"/>
                                        <p:tgtEl>
                                          <p:spTgt spid="15"/>
                                        </p:tgtEl>
                                        <p:attrNameLst>
                                          <p:attrName>ppt_h</p:attrName>
                                        </p:attrNameLst>
                                      </p:cBhvr>
                                      <p:tavLst>
                                        <p:tav tm="0">
                                          <p:val>
                                            <p:strVal val="#ppt_h"/>
                                          </p:val>
                                        </p:tav>
                                        <p:tav tm="100000">
                                          <p:val>
                                            <p:strVal val="#ppt_h"/>
                                          </p:val>
                                        </p:tav>
                                      </p:tavLst>
                                    </p:anim>
                                    <p:animEffect transition="in" filter="fade">
                                      <p:cBhvr>
                                        <p:cTn id="67" dur="1000"/>
                                        <p:tgtEl>
                                          <p:spTgt spid="15"/>
                                        </p:tgtEl>
                                      </p:cBhvr>
                                    </p:animEffect>
                                  </p:childTnLst>
                                </p:cTn>
                              </p:par>
                            </p:childTnLst>
                          </p:cTn>
                        </p:par>
                        <p:par>
                          <p:cTn id="68" fill="hold" nodeType="withGroup">
                            <p:stCondLst>
                              <p:cond delay="3000"/>
                            </p:stCondLst>
                            <p:childTnLst>
                              <p:par>
                                <p:cTn id="69" presetID="40" presetClass="entr" presetSubtype="0" fill="hold" grpId="0" nodeType="afterEffect">
                                  <p:stCondLst>
                                    <p:cond delay="0"/>
                                  </p:stCondLst>
                                  <p:iterate type="lt">
                                    <p:tmPct val="10000"/>
                                  </p:iterate>
                                  <p:childTnLst>
                                    <p:set>
                                      <p:cBhvr>
                                        <p:cTn id="70" dur="1" fill="hold">
                                          <p:stCondLst>
                                            <p:cond delay="0"/>
                                          </p:stCondLst>
                                        </p:cTn>
                                        <p:tgtEl>
                                          <p:spTgt spid="18"/>
                                        </p:tgtEl>
                                        <p:attrNameLst>
                                          <p:attrName>style.visibility</p:attrName>
                                        </p:attrNameLst>
                                      </p:cBhvr>
                                      <p:to>
                                        <p:strVal val="visible"/>
                                      </p:to>
                                    </p:set>
                                    <p:animEffect transition="in" filter="fade">
                                      <p:cBhvr>
                                        <p:cTn id="71" dur="500"/>
                                        <p:tgtEl>
                                          <p:spTgt spid="18"/>
                                        </p:tgtEl>
                                      </p:cBhvr>
                                    </p:animEffect>
                                    <p:anim calcmode="lin" valueType="num">
                                      <p:cBhvr>
                                        <p:cTn id="72" dur="500" fill="hold"/>
                                        <p:tgtEl>
                                          <p:spTgt spid="18"/>
                                        </p:tgtEl>
                                        <p:attrNameLst>
                                          <p:attrName>ppt_x</p:attrName>
                                        </p:attrNameLst>
                                      </p:cBhvr>
                                      <p:tavLst>
                                        <p:tav tm="0">
                                          <p:val>
                                            <p:strVal val="#ppt_x-.1"/>
                                          </p:val>
                                        </p:tav>
                                        <p:tav tm="100000">
                                          <p:val>
                                            <p:strVal val="#ppt_x"/>
                                          </p:val>
                                        </p:tav>
                                      </p:tavLst>
                                    </p:anim>
                                    <p:anim calcmode="lin" valueType="num">
                                      <p:cBhvr>
                                        <p:cTn id="73"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3" grpId="0" build="p"/>
      <p:bldP spid="15" grpId="0"/>
      <p:bldP spid="16" grpId="0"/>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3"/>
          <p:cNvSpPr txBox="1">
            <a:spLocks noChangeArrowheads="1"/>
          </p:cNvSpPr>
          <p:nvPr/>
        </p:nvSpPr>
        <p:spPr bwMode="auto">
          <a:xfrm>
            <a:off x="1295400" y="609600"/>
            <a:ext cx="662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a:spcBef>
                <a:spcPct val="50000"/>
              </a:spcBef>
            </a:pPr>
            <a:endParaRPr lang="en-US"/>
          </a:p>
        </p:txBody>
      </p:sp>
      <p:sp>
        <p:nvSpPr>
          <p:cNvPr id="4099" name="Rectangle 5"/>
          <p:cNvSpPr>
            <a:spLocks noChangeArrowheads="1"/>
          </p:cNvSpPr>
          <p:nvPr/>
        </p:nvSpPr>
        <p:spPr bwMode="auto">
          <a:xfrm>
            <a:off x="571500" y="228600"/>
            <a:ext cx="8153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600">
                <a:solidFill>
                  <a:srgbClr val="0000FF"/>
                </a:solidFill>
              </a:rPr>
              <a:t>110. Which is more energy efficient: a CFL or incandescent light bulb? </a:t>
            </a:r>
          </a:p>
        </p:txBody>
      </p:sp>
      <p:sp>
        <p:nvSpPr>
          <p:cNvPr id="11270" name="Text Box 6"/>
          <p:cNvSpPr txBox="1">
            <a:spLocks noChangeArrowheads="1"/>
          </p:cNvSpPr>
          <p:nvPr/>
        </p:nvSpPr>
        <p:spPr bwMode="auto">
          <a:xfrm>
            <a:off x="762000" y="3505200"/>
            <a:ext cx="502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lvl="2"/>
            <a:r>
              <a:rPr lang="en-US" b="1" i="1"/>
              <a:t>Answer: CFL</a:t>
            </a:r>
          </a:p>
          <a:p>
            <a:pPr>
              <a:spcBef>
                <a:spcPct val="50000"/>
              </a:spcBef>
            </a:pPr>
            <a:endParaRPr lang="en-US" b="1">
              <a:solidFill>
                <a:schemeClr val="bg1"/>
              </a:solidFill>
            </a:endParaRPr>
          </a:p>
        </p:txBody>
      </p:sp>
      <p:sp>
        <p:nvSpPr>
          <p:cNvPr id="4101" name="AutoShape 8">
            <a:hlinkClick r:id="rId3" action="ppaction://hlinksldjump" highlightClick="1"/>
          </p:cNvPr>
          <p:cNvSpPr>
            <a:spLocks noChangeArrowheads="1"/>
          </p:cNvSpPr>
          <p:nvPr/>
        </p:nvSpPr>
        <p:spPr bwMode="auto">
          <a:xfrm>
            <a:off x="8153400" y="6096000"/>
            <a:ext cx="990600" cy="762000"/>
          </a:xfrm>
          <a:prstGeom prst="actionButtonBlank">
            <a:avLst/>
          </a:prstGeom>
          <a:solidFill>
            <a:schemeClr val="accent1"/>
          </a:solidFill>
          <a:ln w="9525">
            <a:solidFill>
              <a:schemeClr val="tx1"/>
            </a:solidFill>
            <a:miter lim="800000"/>
            <a:headEnd/>
            <a:tailEnd/>
          </a:ln>
        </p:spPr>
        <p:txBody>
          <a:bodyPr wrap="none" anchor="ctr"/>
          <a:lstStyle/>
          <a:p>
            <a:endParaRPr lang="en-US"/>
          </a:p>
        </p:txBody>
      </p:sp>
      <p:sp>
        <p:nvSpPr>
          <p:cNvPr id="4102" name="AutoShape 9">
            <a:hlinkClick r:id="rId3" action="ppaction://hlinksldjump"/>
          </p:cNvPr>
          <p:cNvSpPr>
            <a:spLocks noChangeArrowheads="1"/>
          </p:cNvSpPr>
          <p:nvPr/>
        </p:nvSpPr>
        <p:spPr bwMode="auto">
          <a:xfrm>
            <a:off x="8458200" y="6324600"/>
            <a:ext cx="381000" cy="304800"/>
          </a:xfrm>
          <a:prstGeom prst="leftArrow">
            <a:avLst>
              <a:gd name="adj1" fmla="val 50000"/>
              <a:gd name="adj2" fmla="val 31250"/>
            </a:avLst>
          </a:prstGeom>
          <a:solidFill>
            <a:schemeClr val="accent1"/>
          </a:solidFill>
          <a:ln w="9525">
            <a:solidFill>
              <a:schemeClr val="tx1"/>
            </a:solidFill>
            <a:miter lim="800000"/>
            <a:headEnd/>
            <a:tailEnd/>
          </a:ln>
        </p:spPr>
        <p:txBody>
          <a:bodyPr wrap="none" anchor="ctr"/>
          <a:lstStyle/>
          <a:p>
            <a:endParaRPr lang="en-US"/>
          </a:p>
        </p:txBody>
      </p:sp>
      <p:pic>
        <p:nvPicPr>
          <p:cNvPr id="4103" name="Picture 7" descr="fluorescent-light-bulb.jpg"/>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4876800" y="1600200"/>
            <a:ext cx="3492500" cy="430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images.jpeg"/>
          <p:cNvPicPr>
            <a:picLocks noChangeAspect="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533400" y="2362200"/>
            <a:ext cx="3886200" cy="29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270"/>
                                        </p:tgtEl>
                                        <p:attrNameLst>
                                          <p:attrName>style.visibility</p:attrName>
                                        </p:attrNameLst>
                                      </p:cBhvr>
                                      <p:to>
                                        <p:strVal val="visible"/>
                                      </p:to>
                                    </p:set>
                                    <p:animEffect transition="in" filter="slide(fromBottom)">
                                      <p:cBhvr>
                                        <p:cTn id="7" dur="2000"/>
                                        <p:tgtEl>
                                          <p:spTgt spid="11270"/>
                                        </p:tgtEl>
                                      </p:cBhvr>
                                    </p:animEffect>
                                  </p:childTnLst>
                                </p:cTn>
                              </p:par>
                              <p:par>
                                <p:cTn id="8" presetID="42" presetClass="exit" presetSubtype="0" fill="hold" nodeType="withEffect">
                                  <p:stCondLst>
                                    <p:cond delay="0"/>
                                  </p:stCondLst>
                                  <p:childTnLst>
                                    <p:animEffect transition="out" filter="fade">
                                      <p:cBhvr>
                                        <p:cTn id="9" dur="2000"/>
                                        <p:tgtEl>
                                          <p:spTgt spid="9"/>
                                        </p:tgtEl>
                                      </p:cBhvr>
                                    </p:animEffect>
                                    <p:anim calcmode="lin" valueType="num">
                                      <p:cBhvr>
                                        <p:cTn id="10" dur="2000"/>
                                        <p:tgtEl>
                                          <p:spTgt spid="9"/>
                                        </p:tgtEl>
                                        <p:attrNameLst>
                                          <p:attrName>ppt_x</p:attrName>
                                        </p:attrNameLst>
                                      </p:cBhvr>
                                      <p:tavLst>
                                        <p:tav tm="0">
                                          <p:val>
                                            <p:strVal val="ppt_x"/>
                                          </p:val>
                                        </p:tav>
                                        <p:tav tm="100000">
                                          <p:val>
                                            <p:strVal val="ppt_x"/>
                                          </p:val>
                                        </p:tav>
                                      </p:tavLst>
                                    </p:anim>
                                    <p:anim calcmode="lin" valueType="num">
                                      <p:cBhvr>
                                        <p:cTn id="11" dur="2000"/>
                                        <p:tgtEl>
                                          <p:spTgt spid="9"/>
                                        </p:tgtEl>
                                        <p:attrNameLst>
                                          <p:attrName>ppt_y</p:attrName>
                                        </p:attrNameLst>
                                      </p:cBhvr>
                                      <p:tavLst>
                                        <p:tav tm="0">
                                          <p:val>
                                            <p:strVal val="ppt_y"/>
                                          </p:val>
                                        </p:tav>
                                        <p:tav tm="100000">
                                          <p:val>
                                            <p:strVal val="ppt_y+.1"/>
                                          </p:val>
                                        </p:tav>
                                      </p:tavLst>
                                    </p:anim>
                                    <p:set>
                                      <p:cBhvr>
                                        <p:cTn id="12" dur="1" fill="hold">
                                          <p:stCondLst>
                                            <p:cond delay="1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0"/>
            <a:ext cx="7772400" cy="1143000"/>
          </a:xfrm>
        </p:spPr>
        <p:txBody>
          <a:bodyPr/>
          <a:lstStyle/>
          <a:p>
            <a:pPr eaLnBrk="1" hangingPunct="1"/>
            <a:r>
              <a:rPr lang="en-US" smtClean="0">
                <a:solidFill>
                  <a:srgbClr val="000090"/>
                </a:solidFill>
              </a:rPr>
              <a:t>Teacher Instructions</a:t>
            </a:r>
          </a:p>
        </p:txBody>
      </p:sp>
      <p:sp>
        <p:nvSpPr>
          <p:cNvPr id="31747" name="Rectangle 3"/>
          <p:cNvSpPr>
            <a:spLocks noGrp="1" noChangeArrowheads="1"/>
          </p:cNvSpPr>
          <p:nvPr>
            <p:ph type="body" idx="1"/>
          </p:nvPr>
        </p:nvSpPr>
        <p:spPr>
          <a:xfrm>
            <a:off x="381000" y="1219200"/>
            <a:ext cx="8382000" cy="5257800"/>
          </a:xfrm>
        </p:spPr>
        <p:txBody>
          <a:bodyPr/>
          <a:lstStyle/>
          <a:p>
            <a:pPr marL="1257300" lvl="2" indent="-342900" eaLnBrk="1" hangingPunct="1">
              <a:lnSpc>
                <a:spcPct val="90000"/>
              </a:lnSpc>
              <a:buFontTx/>
              <a:buAutoNum type="arabicPeriod"/>
              <a:defRPr/>
            </a:pPr>
            <a:r>
              <a:rPr lang="en-US" sz="2000" dirty="0" smtClean="0">
                <a:solidFill>
                  <a:schemeClr val="accent6">
                    <a:lumMod val="75000"/>
                  </a:schemeClr>
                </a:solidFill>
              </a:rPr>
              <a:t>The game should be played like jeopardy, but students do not need to answer in question format.</a:t>
            </a:r>
            <a:br>
              <a:rPr lang="en-US" sz="2000" dirty="0" smtClean="0">
                <a:solidFill>
                  <a:schemeClr val="accent6">
                    <a:lumMod val="75000"/>
                  </a:schemeClr>
                </a:solidFill>
              </a:rPr>
            </a:br>
            <a:endParaRPr lang="en-US" sz="2000" dirty="0" smtClean="0">
              <a:solidFill>
                <a:schemeClr val="accent6">
                  <a:lumMod val="75000"/>
                </a:schemeClr>
              </a:solidFill>
            </a:endParaRPr>
          </a:p>
          <a:p>
            <a:pPr marL="1257300" lvl="2" indent="-342900" eaLnBrk="1" hangingPunct="1">
              <a:lnSpc>
                <a:spcPct val="90000"/>
              </a:lnSpc>
              <a:buFontTx/>
              <a:buAutoNum type="arabicPeriod"/>
              <a:defRPr/>
            </a:pPr>
            <a:r>
              <a:rPr lang="en-US" sz="2000" dirty="0" smtClean="0">
                <a:solidFill>
                  <a:schemeClr val="accent6">
                    <a:lumMod val="75000"/>
                  </a:schemeClr>
                </a:solidFill>
              </a:rPr>
              <a:t>Click on the question slides, or use the forward arrow or space bar to make the answer appear.</a:t>
            </a:r>
          </a:p>
          <a:p>
            <a:pPr marL="1257300" lvl="2" indent="-342900" eaLnBrk="1" hangingPunct="1">
              <a:lnSpc>
                <a:spcPct val="90000"/>
              </a:lnSpc>
              <a:buFontTx/>
              <a:buNone/>
              <a:defRPr/>
            </a:pPr>
            <a:endParaRPr lang="en-US" sz="2000" dirty="0" smtClean="0">
              <a:solidFill>
                <a:schemeClr val="accent6">
                  <a:lumMod val="75000"/>
                </a:schemeClr>
              </a:solidFill>
            </a:endParaRPr>
          </a:p>
          <a:p>
            <a:pPr marL="1257300" lvl="2" indent="-342900" eaLnBrk="1" hangingPunct="1">
              <a:lnSpc>
                <a:spcPct val="90000"/>
              </a:lnSpc>
              <a:buFontTx/>
              <a:buNone/>
              <a:defRPr/>
            </a:pPr>
            <a:r>
              <a:rPr lang="en-US" sz="2000" dirty="0" smtClean="0">
                <a:solidFill>
                  <a:schemeClr val="accent6">
                    <a:lumMod val="75000"/>
                  </a:schemeClr>
                </a:solidFill>
              </a:rPr>
              <a:t>3.  The back arrows on the bottom right corner of each slide will take you back to the button page, where students can pick the level of question they would like to answer. </a:t>
            </a:r>
          </a:p>
          <a:p>
            <a:pPr marL="1257300" lvl="2" indent="-342900" eaLnBrk="1" hangingPunct="1">
              <a:lnSpc>
                <a:spcPct val="90000"/>
              </a:lnSpc>
              <a:buFontTx/>
              <a:buNone/>
              <a:defRPr/>
            </a:pPr>
            <a:endParaRPr lang="en-US" sz="2000" dirty="0" smtClean="0">
              <a:solidFill>
                <a:schemeClr val="accent6">
                  <a:lumMod val="75000"/>
                </a:schemeClr>
              </a:solidFill>
            </a:endParaRPr>
          </a:p>
          <a:p>
            <a:pPr marL="1257300" lvl="2" indent="-342900" eaLnBrk="1" hangingPunct="1">
              <a:lnSpc>
                <a:spcPct val="90000"/>
              </a:lnSpc>
              <a:buFontTx/>
              <a:buNone/>
              <a:defRPr/>
            </a:pPr>
            <a:r>
              <a:rPr lang="en-US" sz="2000" dirty="0" smtClean="0">
                <a:solidFill>
                  <a:schemeClr val="accent6">
                    <a:lumMod val="75000"/>
                  </a:schemeClr>
                </a:solidFill>
              </a:rPr>
              <a:t>4.  Some of the questions are basic for anyone to answer, some are more specific for students who have learned about energy.</a:t>
            </a:r>
          </a:p>
          <a:p>
            <a:pPr marL="1257300" lvl="2" indent="-342900" eaLnBrk="1" hangingPunct="1">
              <a:lnSpc>
                <a:spcPct val="90000"/>
              </a:lnSpc>
              <a:buFontTx/>
              <a:buAutoNum type="arabicPeriod" startAt="5"/>
              <a:defRPr/>
            </a:pPr>
            <a:endParaRPr lang="en-US" sz="2000" dirty="0" smtClean="0">
              <a:solidFill>
                <a:schemeClr val="accent6">
                  <a:lumMod val="75000"/>
                </a:schemeClr>
              </a:solidFill>
            </a:endParaRPr>
          </a:p>
          <a:p>
            <a:pPr marL="1257300" lvl="2" indent="-342900" eaLnBrk="1" hangingPunct="1">
              <a:lnSpc>
                <a:spcPct val="90000"/>
              </a:lnSpc>
              <a:buFontTx/>
              <a:buNone/>
              <a:defRPr/>
            </a:pPr>
            <a:r>
              <a:rPr lang="en-US" sz="2000" b="1" dirty="0" smtClean="0">
                <a:solidFill>
                  <a:schemeClr val="accent6">
                    <a:lumMod val="75000"/>
                  </a:schemeClr>
                </a:solidFill>
              </a:rPr>
              <a:t>5.  Most importantly, have fun!</a:t>
            </a:r>
          </a:p>
          <a:p>
            <a:pPr marL="457200" indent="-457200" eaLnBrk="1" hangingPunct="1">
              <a:lnSpc>
                <a:spcPct val="80000"/>
              </a:lnSpc>
              <a:defRPr/>
            </a:pPr>
            <a:endParaRPr lang="en-US" sz="1400" b="1"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0"/>
            <a:ext cx="7772400" cy="1143000"/>
          </a:xfrm>
        </p:spPr>
        <p:txBody>
          <a:bodyPr/>
          <a:lstStyle/>
          <a:p>
            <a:pPr eaLnBrk="1" hangingPunct="1"/>
            <a:r>
              <a:rPr lang="en-US" smtClean="0">
                <a:solidFill>
                  <a:srgbClr val="000090"/>
                </a:solidFill>
              </a:rPr>
              <a:t>Resources</a:t>
            </a:r>
          </a:p>
        </p:txBody>
      </p:sp>
      <p:sp>
        <p:nvSpPr>
          <p:cNvPr id="31747" name="Rectangle 3"/>
          <p:cNvSpPr>
            <a:spLocks noGrp="1" noChangeArrowheads="1"/>
          </p:cNvSpPr>
          <p:nvPr>
            <p:ph type="body" idx="1"/>
          </p:nvPr>
        </p:nvSpPr>
        <p:spPr>
          <a:xfrm>
            <a:off x="381000" y="1219200"/>
            <a:ext cx="8382000" cy="5257800"/>
          </a:xfrm>
        </p:spPr>
        <p:txBody>
          <a:bodyPr/>
          <a:lstStyle/>
          <a:p>
            <a:pPr marL="1257300" lvl="2" indent="-342900" eaLnBrk="1" hangingPunct="1">
              <a:lnSpc>
                <a:spcPct val="90000"/>
              </a:lnSpc>
              <a:buFontTx/>
              <a:buNone/>
              <a:defRPr/>
            </a:pPr>
            <a:endParaRPr lang="en-US" sz="2000" b="1" dirty="0" smtClean="0">
              <a:solidFill>
                <a:schemeClr val="accent6">
                  <a:lumMod val="75000"/>
                </a:schemeClr>
              </a:solidFill>
            </a:endParaRPr>
          </a:p>
          <a:p>
            <a:pPr marL="457200" indent="-457200" eaLnBrk="1" hangingPunct="1">
              <a:lnSpc>
                <a:spcPct val="80000"/>
              </a:lnSpc>
              <a:defRPr/>
            </a:pPr>
            <a:endParaRPr lang="en-US" sz="1400" b="1"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838200" y="457200"/>
            <a:ext cx="7772400" cy="1143000"/>
          </a:xfrm>
        </p:spPr>
        <p:txBody>
          <a:bodyPr/>
          <a:lstStyle/>
          <a:p>
            <a:r>
              <a:rPr lang="en-US" sz="3600" smtClean="0">
                <a:solidFill>
                  <a:srgbClr val="008000"/>
                </a:solidFill>
              </a:rPr>
              <a:t>120. Which saves more energy: </a:t>
            </a:r>
            <a:br>
              <a:rPr lang="en-US" sz="3600" smtClean="0">
                <a:solidFill>
                  <a:srgbClr val="008000"/>
                </a:solidFill>
              </a:rPr>
            </a:br>
            <a:r>
              <a:rPr lang="en-US" sz="3600" smtClean="0">
                <a:solidFill>
                  <a:srgbClr val="008000"/>
                </a:solidFill>
              </a:rPr>
              <a:t>taking a bath or a shower? </a:t>
            </a:r>
          </a:p>
        </p:txBody>
      </p:sp>
      <p:sp>
        <p:nvSpPr>
          <p:cNvPr id="17413" name="Text Box 5"/>
          <p:cNvSpPr txBox="1">
            <a:spLocks noChangeArrowheads="1"/>
          </p:cNvSpPr>
          <p:nvPr/>
        </p:nvSpPr>
        <p:spPr bwMode="auto">
          <a:xfrm>
            <a:off x="4343400" y="2895600"/>
            <a:ext cx="4343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r>
              <a:rPr lang="en-US" sz="2800" b="1" i="1"/>
              <a:t>Answer: Shower — </a:t>
            </a:r>
          </a:p>
          <a:p>
            <a:r>
              <a:rPr lang="en-US" sz="2800" b="1" i="1"/>
              <a:t>it uses less hot water</a:t>
            </a:r>
          </a:p>
          <a:p>
            <a:pPr>
              <a:spcBef>
                <a:spcPct val="50000"/>
              </a:spcBef>
            </a:pPr>
            <a:endParaRPr lang="en-US" b="1"/>
          </a:p>
        </p:txBody>
      </p:sp>
      <p:sp>
        <p:nvSpPr>
          <p:cNvPr id="5124" name="AutoShape 7">
            <a:hlinkClick r:id="rId3" action="ppaction://hlinksldjump" highlightClick="1"/>
          </p:cNvPr>
          <p:cNvSpPr>
            <a:spLocks noChangeArrowheads="1"/>
          </p:cNvSpPr>
          <p:nvPr/>
        </p:nvSpPr>
        <p:spPr bwMode="auto">
          <a:xfrm>
            <a:off x="8153400" y="6092825"/>
            <a:ext cx="990600" cy="762000"/>
          </a:xfrm>
          <a:prstGeom prst="actionButtonBlank">
            <a:avLst/>
          </a:prstGeom>
          <a:solidFill>
            <a:schemeClr val="accent1"/>
          </a:solidFill>
          <a:ln w="9525">
            <a:solidFill>
              <a:schemeClr val="tx1"/>
            </a:solidFill>
            <a:miter lim="800000"/>
            <a:headEnd/>
            <a:tailEnd/>
          </a:ln>
        </p:spPr>
        <p:txBody>
          <a:bodyPr wrap="none" anchor="ctr"/>
          <a:lstStyle/>
          <a:p>
            <a:endParaRPr lang="en-US"/>
          </a:p>
        </p:txBody>
      </p:sp>
      <p:sp>
        <p:nvSpPr>
          <p:cNvPr id="5125" name="AutoShape 8">
            <a:hlinkClick r:id="rId3" action="ppaction://hlinksldjump"/>
          </p:cNvPr>
          <p:cNvSpPr>
            <a:spLocks noChangeArrowheads="1"/>
          </p:cNvSpPr>
          <p:nvPr/>
        </p:nvSpPr>
        <p:spPr bwMode="auto">
          <a:xfrm>
            <a:off x="8458200" y="6321425"/>
            <a:ext cx="381000" cy="304800"/>
          </a:xfrm>
          <a:prstGeom prst="leftArrow">
            <a:avLst>
              <a:gd name="adj1" fmla="val 50000"/>
              <a:gd name="adj2" fmla="val 31250"/>
            </a:avLst>
          </a:prstGeom>
          <a:solidFill>
            <a:schemeClr val="accent1"/>
          </a:solidFill>
          <a:ln w="9525">
            <a:solidFill>
              <a:schemeClr val="tx1"/>
            </a:solidFill>
            <a:miter lim="800000"/>
            <a:headEnd/>
            <a:tailEnd/>
          </a:ln>
        </p:spPr>
        <p:txBody>
          <a:bodyPr wrap="none" anchor="ctr"/>
          <a:lstStyle/>
          <a:p>
            <a:endParaRPr lang="en-US"/>
          </a:p>
        </p:txBody>
      </p:sp>
      <p:pic>
        <p:nvPicPr>
          <p:cNvPr id="5126" name="Picture 9" descr="DownloadedFile.jpeg"/>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81000" y="2166938"/>
            <a:ext cx="32766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03152943q.jpg"/>
          <p:cNvPicPr>
            <a:picLocks noChangeAspect="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4419600" y="2209800"/>
            <a:ext cx="41148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17413"/>
                                        </p:tgtEl>
                                        <p:attrNameLst>
                                          <p:attrName>style.visibility</p:attrName>
                                        </p:attrNameLst>
                                      </p:cBhvr>
                                      <p:to>
                                        <p:strVal val="visible"/>
                                      </p:to>
                                    </p:set>
                                    <p:anim calcmode="lin" valueType="num">
                                      <p:cBhvr>
                                        <p:cTn id="7" dur="2000" fill="hold"/>
                                        <p:tgtEl>
                                          <p:spTgt spid="17413"/>
                                        </p:tgtEl>
                                        <p:attrNameLst>
                                          <p:attrName>ppt_w</p:attrName>
                                        </p:attrNameLst>
                                      </p:cBhvr>
                                      <p:tavLst>
                                        <p:tav tm="0">
                                          <p:val>
                                            <p:strVal val="#ppt_w*0.05"/>
                                          </p:val>
                                        </p:tav>
                                        <p:tav tm="100000">
                                          <p:val>
                                            <p:strVal val="#ppt_w"/>
                                          </p:val>
                                        </p:tav>
                                      </p:tavLst>
                                    </p:anim>
                                    <p:anim calcmode="lin" valueType="num">
                                      <p:cBhvr>
                                        <p:cTn id="8" dur="2000" fill="hold"/>
                                        <p:tgtEl>
                                          <p:spTgt spid="17413"/>
                                        </p:tgtEl>
                                        <p:attrNameLst>
                                          <p:attrName>ppt_h</p:attrName>
                                        </p:attrNameLst>
                                      </p:cBhvr>
                                      <p:tavLst>
                                        <p:tav tm="0">
                                          <p:val>
                                            <p:strVal val="#ppt_h"/>
                                          </p:val>
                                        </p:tav>
                                        <p:tav tm="100000">
                                          <p:val>
                                            <p:strVal val="#ppt_h"/>
                                          </p:val>
                                        </p:tav>
                                      </p:tavLst>
                                    </p:anim>
                                    <p:anim calcmode="lin" valueType="num">
                                      <p:cBhvr>
                                        <p:cTn id="9" dur="2000" fill="hold"/>
                                        <p:tgtEl>
                                          <p:spTgt spid="17413"/>
                                        </p:tgtEl>
                                        <p:attrNameLst>
                                          <p:attrName>ppt_x</p:attrName>
                                        </p:attrNameLst>
                                      </p:cBhvr>
                                      <p:tavLst>
                                        <p:tav tm="0">
                                          <p:val>
                                            <p:strVal val="#ppt_x-.2"/>
                                          </p:val>
                                        </p:tav>
                                        <p:tav tm="100000">
                                          <p:val>
                                            <p:strVal val="#ppt_x"/>
                                          </p:val>
                                        </p:tav>
                                      </p:tavLst>
                                    </p:anim>
                                    <p:anim calcmode="lin" valueType="num">
                                      <p:cBhvr>
                                        <p:cTn id="10" dur="2000" fill="hold"/>
                                        <p:tgtEl>
                                          <p:spTgt spid="17413"/>
                                        </p:tgtEl>
                                        <p:attrNameLst>
                                          <p:attrName>ppt_y</p:attrName>
                                        </p:attrNameLst>
                                      </p:cBhvr>
                                      <p:tavLst>
                                        <p:tav tm="0">
                                          <p:val>
                                            <p:strVal val="#ppt_y"/>
                                          </p:val>
                                        </p:tav>
                                        <p:tav tm="100000">
                                          <p:val>
                                            <p:strVal val="#ppt_y"/>
                                          </p:val>
                                        </p:tav>
                                      </p:tavLst>
                                    </p:anim>
                                    <p:animEffect transition="in" filter="fade">
                                      <p:cBhvr>
                                        <p:cTn id="11" dur="2000"/>
                                        <p:tgtEl>
                                          <p:spTgt spid="17413"/>
                                        </p:tgtEl>
                                      </p:cBhvr>
                                    </p:animEffect>
                                  </p:childTnLst>
                                </p:cTn>
                              </p:par>
                              <p:par>
                                <p:cTn id="12" presetID="22" presetClass="exit" presetSubtype="4" fill="hold" nodeType="withEffect">
                                  <p:stCondLst>
                                    <p:cond delay="0"/>
                                  </p:stCondLst>
                                  <p:childTnLst>
                                    <p:animEffect transition="out" filter="wipe(down)">
                                      <p:cBhvr>
                                        <p:cTn id="13" dur="2000"/>
                                        <p:tgtEl>
                                          <p:spTgt spid="12"/>
                                        </p:tgtEl>
                                      </p:cBhvr>
                                    </p:animEffect>
                                    <p:set>
                                      <p:cBhvr>
                                        <p:cTn id="14" dur="1" fill="hold">
                                          <p:stCondLst>
                                            <p:cond delay="1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62000" y="457200"/>
            <a:ext cx="7772400" cy="1143000"/>
          </a:xfrm>
        </p:spPr>
        <p:txBody>
          <a:bodyPr/>
          <a:lstStyle/>
          <a:p>
            <a:r>
              <a:rPr lang="en-US" sz="3600" smtClean="0">
                <a:solidFill>
                  <a:srgbClr val="0000FF"/>
                </a:solidFill>
              </a:rPr>
              <a:t>130. True or false: saving energy equals saving money </a:t>
            </a:r>
          </a:p>
        </p:txBody>
      </p:sp>
      <p:sp>
        <p:nvSpPr>
          <p:cNvPr id="15365" name="Text Box 5"/>
          <p:cNvSpPr txBox="1">
            <a:spLocks noChangeArrowheads="1"/>
          </p:cNvSpPr>
          <p:nvPr/>
        </p:nvSpPr>
        <p:spPr bwMode="auto">
          <a:xfrm>
            <a:off x="3505200" y="6019800"/>
            <a:ext cx="2286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a:spcBef>
                <a:spcPct val="50000"/>
              </a:spcBef>
            </a:pPr>
            <a:r>
              <a:rPr lang="en-US" b="1" i="1"/>
              <a:t>Answer: True</a:t>
            </a:r>
          </a:p>
        </p:txBody>
      </p:sp>
      <p:sp>
        <p:nvSpPr>
          <p:cNvPr id="6148" name="AutoShape 7">
            <a:hlinkClick r:id="rId3" action="ppaction://hlinksldjump" highlightClick="1"/>
          </p:cNvPr>
          <p:cNvSpPr>
            <a:spLocks noChangeArrowheads="1"/>
          </p:cNvSpPr>
          <p:nvPr/>
        </p:nvSpPr>
        <p:spPr bwMode="auto">
          <a:xfrm>
            <a:off x="8153400" y="6092825"/>
            <a:ext cx="990600" cy="762000"/>
          </a:xfrm>
          <a:prstGeom prst="actionButtonBlank">
            <a:avLst/>
          </a:prstGeom>
          <a:solidFill>
            <a:schemeClr val="accent1"/>
          </a:solidFill>
          <a:ln w="9525">
            <a:solidFill>
              <a:schemeClr val="tx1"/>
            </a:solidFill>
            <a:miter lim="800000"/>
            <a:headEnd/>
            <a:tailEnd/>
          </a:ln>
        </p:spPr>
        <p:txBody>
          <a:bodyPr wrap="none" anchor="ctr"/>
          <a:lstStyle/>
          <a:p>
            <a:endParaRPr lang="en-US"/>
          </a:p>
        </p:txBody>
      </p:sp>
      <p:sp>
        <p:nvSpPr>
          <p:cNvPr id="6149" name="AutoShape 8">
            <a:hlinkClick r:id="rId3" action="ppaction://hlinksldjump"/>
          </p:cNvPr>
          <p:cNvSpPr>
            <a:spLocks noChangeArrowheads="1"/>
          </p:cNvSpPr>
          <p:nvPr/>
        </p:nvSpPr>
        <p:spPr bwMode="auto">
          <a:xfrm>
            <a:off x="8458200" y="6321425"/>
            <a:ext cx="381000" cy="304800"/>
          </a:xfrm>
          <a:prstGeom prst="leftArrow">
            <a:avLst>
              <a:gd name="adj1" fmla="val 50000"/>
              <a:gd name="adj2" fmla="val 31250"/>
            </a:avLst>
          </a:prstGeom>
          <a:solidFill>
            <a:schemeClr val="accent1"/>
          </a:solidFill>
          <a:ln w="9525">
            <a:solidFill>
              <a:schemeClr val="tx1"/>
            </a:solidFill>
            <a:miter lim="800000"/>
            <a:headEnd/>
            <a:tailEnd/>
          </a:ln>
        </p:spPr>
        <p:txBody>
          <a:bodyPr wrap="none" anchor="ctr"/>
          <a:lstStyle/>
          <a:p>
            <a:endParaRPr lang="en-US"/>
          </a:p>
        </p:txBody>
      </p:sp>
      <p:pic>
        <p:nvPicPr>
          <p:cNvPr id="8" name="Picture 3" descr="P9020877.JPG"/>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752600" y="1905000"/>
            <a:ext cx="53848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Energy bills before and after with finge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1562100" y="1905000"/>
            <a:ext cx="6172200" cy="411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dissolve">
                                      <p:cBhvr>
                                        <p:cTn id="7" dur="3000"/>
                                        <p:tgtEl>
                                          <p:spTgt spid="15365"/>
                                        </p:tgtEl>
                                      </p:cBhvr>
                                    </p:animEffect>
                                  </p:childTnLst>
                                </p:cTn>
                              </p:par>
                              <p:par>
                                <p:cTn id="8" presetID="2" presetClass="entr" presetSubtype="4" accel="50000" decel="5000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2000" fill="hold"/>
                                        <p:tgtEl>
                                          <p:spTgt spid="9"/>
                                        </p:tgtEl>
                                        <p:attrNameLst>
                                          <p:attrName>ppt_x</p:attrName>
                                        </p:attrNameLst>
                                      </p:cBhvr>
                                      <p:tavLst>
                                        <p:tav tm="0">
                                          <p:val>
                                            <p:strVal val="#ppt_x"/>
                                          </p:val>
                                        </p:tav>
                                        <p:tav tm="100000">
                                          <p:val>
                                            <p:strVal val="#ppt_x"/>
                                          </p:val>
                                        </p:tav>
                                      </p:tavLst>
                                    </p:anim>
                                    <p:anim calcmode="lin" valueType="num">
                                      <p:cBhvr additive="base">
                                        <p:cTn id="11" dur="2000" fill="hold"/>
                                        <p:tgtEl>
                                          <p:spTgt spid="9"/>
                                        </p:tgtEl>
                                        <p:attrNameLst>
                                          <p:attrName>ppt_y</p:attrName>
                                        </p:attrNameLst>
                                      </p:cBhvr>
                                      <p:tavLst>
                                        <p:tav tm="0">
                                          <p:val>
                                            <p:strVal val="1+#ppt_h/2"/>
                                          </p:val>
                                        </p:tav>
                                        <p:tav tm="100000">
                                          <p:val>
                                            <p:strVal val="#ppt_y"/>
                                          </p:val>
                                        </p:tav>
                                      </p:tavLst>
                                    </p:anim>
                                  </p:childTnLst>
                                </p:cTn>
                              </p:par>
                              <p:par>
                                <p:cTn id="12" presetID="2" presetClass="exit" presetSubtype="4" accel="50000" decel="50000" fill="hold" nodeType="withEffect">
                                  <p:stCondLst>
                                    <p:cond delay="0"/>
                                  </p:stCondLst>
                                  <p:childTnLst>
                                    <p:anim calcmode="lin" valueType="num">
                                      <p:cBhvr additive="base">
                                        <p:cTn id="13" dur="2000"/>
                                        <p:tgtEl>
                                          <p:spTgt spid="8"/>
                                        </p:tgtEl>
                                        <p:attrNameLst>
                                          <p:attrName>ppt_x</p:attrName>
                                        </p:attrNameLst>
                                      </p:cBhvr>
                                      <p:tavLst>
                                        <p:tav tm="0">
                                          <p:val>
                                            <p:strVal val="ppt_x"/>
                                          </p:val>
                                        </p:tav>
                                        <p:tav tm="100000">
                                          <p:val>
                                            <p:strVal val="ppt_x"/>
                                          </p:val>
                                        </p:tav>
                                      </p:tavLst>
                                    </p:anim>
                                    <p:anim calcmode="lin" valueType="num">
                                      <p:cBhvr additive="base">
                                        <p:cTn id="14" dur="2000"/>
                                        <p:tgtEl>
                                          <p:spTgt spid="8"/>
                                        </p:tgtEl>
                                        <p:attrNameLst>
                                          <p:attrName>ppt_y</p:attrName>
                                        </p:attrNameLst>
                                      </p:cBhvr>
                                      <p:tavLst>
                                        <p:tav tm="0">
                                          <p:val>
                                            <p:strVal val="ppt_y"/>
                                          </p:val>
                                        </p:tav>
                                        <p:tav tm="100000">
                                          <p:val>
                                            <p:strVal val="1+ppt_h/2"/>
                                          </p:val>
                                        </p:tav>
                                      </p:tavLst>
                                    </p:anim>
                                    <p:set>
                                      <p:cBhvr>
                                        <p:cTn id="15"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62000" y="228600"/>
            <a:ext cx="7772400" cy="1143000"/>
          </a:xfrm>
        </p:spPr>
        <p:txBody>
          <a:bodyPr/>
          <a:lstStyle/>
          <a:p>
            <a:r>
              <a:rPr lang="en-US" sz="3600" smtClean="0">
                <a:solidFill>
                  <a:srgbClr val="0000FF"/>
                </a:solidFill>
              </a:rPr>
              <a:t>140.</a:t>
            </a:r>
            <a:r>
              <a:rPr lang="en-US" sz="3600" smtClean="0">
                <a:solidFill>
                  <a:srgbClr val="000090"/>
                </a:solidFill>
              </a:rPr>
              <a:t> </a:t>
            </a:r>
            <a:r>
              <a:rPr lang="en-US" sz="3600" smtClean="0">
                <a:solidFill>
                  <a:srgbClr val="0000FF"/>
                </a:solidFill>
              </a:rPr>
              <a:t>When something is losing energy does it feel warm or cold?  </a:t>
            </a:r>
          </a:p>
        </p:txBody>
      </p:sp>
      <p:sp>
        <p:nvSpPr>
          <p:cNvPr id="7171" name="Text Box 7"/>
          <p:cNvSpPr txBox="1">
            <a:spLocks noChangeArrowheads="1"/>
          </p:cNvSpPr>
          <p:nvPr/>
        </p:nvSpPr>
        <p:spPr bwMode="auto">
          <a:xfrm>
            <a:off x="4953000" y="2286000"/>
            <a:ext cx="5410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r>
              <a:rPr lang="en-US" b="1" i="1">
                <a:solidFill>
                  <a:schemeClr val="bg1"/>
                </a:solidFill>
              </a:rPr>
              <a:t> </a:t>
            </a:r>
            <a:endParaRPr lang="en-US" b="1">
              <a:solidFill>
                <a:schemeClr val="bg1"/>
              </a:solidFill>
            </a:endParaRPr>
          </a:p>
        </p:txBody>
      </p:sp>
      <p:sp>
        <p:nvSpPr>
          <p:cNvPr id="7172" name="AutoShape 9">
            <a:hlinkClick r:id="rId3" action="ppaction://hlinksldjump" highlightClick="1"/>
          </p:cNvPr>
          <p:cNvSpPr>
            <a:spLocks noChangeArrowheads="1"/>
          </p:cNvSpPr>
          <p:nvPr/>
        </p:nvSpPr>
        <p:spPr bwMode="auto">
          <a:xfrm>
            <a:off x="8153400" y="6092825"/>
            <a:ext cx="990600" cy="762000"/>
          </a:xfrm>
          <a:prstGeom prst="actionButtonBlank">
            <a:avLst/>
          </a:prstGeom>
          <a:solidFill>
            <a:schemeClr val="accent1"/>
          </a:solidFill>
          <a:ln w="9525">
            <a:solidFill>
              <a:schemeClr val="tx1"/>
            </a:solidFill>
            <a:miter lim="800000"/>
            <a:headEnd/>
            <a:tailEnd/>
          </a:ln>
        </p:spPr>
        <p:txBody>
          <a:bodyPr wrap="none" anchor="ctr"/>
          <a:lstStyle/>
          <a:p>
            <a:endParaRPr lang="en-US"/>
          </a:p>
        </p:txBody>
      </p:sp>
      <p:sp>
        <p:nvSpPr>
          <p:cNvPr id="7173" name="AutoShape 10">
            <a:hlinkClick r:id="rId3" action="ppaction://hlinksldjump"/>
          </p:cNvPr>
          <p:cNvSpPr>
            <a:spLocks noChangeArrowheads="1"/>
          </p:cNvSpPr>
          <p:nvPr/>
        </p:nvSpPr>
        <p:spPr bwMode="auto">
          <a:xfrm>
            <a:off x="8458200" y="6321425"/>
            <a:ext cx="381000" cy="304800"/>
          </a:xfrm>
          <a:prstGeom prst="leftArrow">
            <a:avLst>
              <a:gd name="adj1" fmla="val 50000"/>
              <a:gd name="adj2" fmla="val 31250"/>
            </a:avLst>
          </a:prstGeom>
          <a:solidFill>
            <a:schemeClr val="accent1"/>
          </a:solidFill>
          <a:ln w="9525">
            <a:solidFill>
              <a:schemeClr val="tx1"/>
            </a:solidFill>
            <a:miter lim="800000"/>
            <a:headEnd/>
            <a:tailEnd/>
          </a:ln>
        </p:spPr>
        <p:txBody>
          <a:bodyPr wrap="none" anchor="ctr"/>
          <a:lstStyle/>
          <a:p>
            <a:endParaRPr lang="en-US"/>
          </a:p>
        </p:txBody>
      </p:sp>
      <p:sp>
        <p:nvSpPr>
          <p:cNvPr id="9" name="Text Box 7"/>
          <p:cNvSpPr txBox="1">
            <a:spLocks noChangeArrowheads="1"/>
          </p:cNvSpPr>
          <p:nvPr/>
        </p:nvSpPr>
        <p:spPr bwMode="auto">
          <a:xfrm>
            <a:off x="3886200" y="3733800"/>
            <a:ext cx="3048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algn="ctr"/>
            <a:r>
              <a:rPr lang="en-US" sz="3200" b="1" i="1">
                <a:ea typeface="ＭＳ ゴシック" pitchFamily="-111" charset="-128"/>
              </a:rPr>
              <a:t>Answer: warm</a:t>
            </a:r>
            <a:endParaRPr lang="en-US" sz="3200" b="1">
              <a:latin typeface="Verdana" pitchFamily="-111" charset="0"/>
              <a:ea typeface="ＭＳ ゴシック" pitchFamily="-111" charset="-128"/>
            </a:endParaRPr>
          </a:p>
          <a:p>
            <a:pPr>
              <a:spcBef>
                <a:spcPct val="50000"/>
              </a:spcBef>
            </a:pPr>
            <a:endParaRPr lang="en-US" b="1"/>
          </a:p>
        </p:txBody>
      </p:sp>
      <p:pic>
        <p:nvPicPr>
          <p:cNvPr id="11" name="Picture 10" descr="images.jpeg"/>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4419600" y="4419600"/>
            <a:ext cx="30607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images.jpeg"/>
          <p:cNvPicPr>
            <a:picLocks noChangeAspect="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0" y="1371600"/>
            <a:ext cx="34925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phone-charger-jpeg-image-650x650-pixels-scaled-96-580x435.jpg"/>
          <p:cNvPicPr>
            <a:picLocks noChangeAspect="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0" y="4229100"/>
            <a:ext cx="35052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lc4431_big.jpg"/>
          <p:cNvPicPr>
            <a:picLocks noChangeAspect="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5105400" y="1676400"/>
            <a:ext cx="30353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100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1000"/>
                                        <p:tgtEl>
                                          <p:spTgt spid="9"/>
                                        </p:tgtEl>
                                        <p:attrNameLst>
                                          <p:attrName>fillcolor</p:attrName>
                                        </p:attrNameLst>
                                      </p:cBhvr>
                                      <p:tavLst>
                                        <p:tav tm="0">
                                          <p:val>
                                            <p:clrVal>
                                              <a:schemeClr val="accent2"/>
                                            </p:clrVal>
                                          </p:val>
                                        </p:tav>
                                        <p:tav tm="50000">
                                          <p:val>
                                            <p:clrVal>
                                              <a:schemeClr val="hlink"/>
                                            </p:clrVal>
                                          </p:val>
                                        </p:tav>
                                      </p:tavLst>
                                    </p:anim>
                                    <p:set>
                                      <p:cBhvr>
                                        <p:cTn id="9" dur="1000"/>
                                        <p:tgtEl>
                                          <p:spTgt spid="9"/>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4"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to="" calcmode="lin" valueType="num">
                                      <p:cBhvr>
                                        <p:cTn id="14" dur="1" fill="hold"/>
                                        <p:tgtEl>
                                          <p:spTgt spid="11"/>
                                        </p:tgtEl>
                                        <p:attrNameLst>
                                          <p:attrName/>
                                        </p:attrNameLst>
                                      </p:cBhvr>
                                    </p:anim>
                                  </p:childTnLst>
                                </p:cTn>
                              </p:par>
                              <p:par>
                                <p:cTn id="15" presetID="24"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to="" calcmode="lin" valueType="num">
                                      <p:cBhvr>
                                        <p:cTn id="17" dur="1" fill="hold"/>
                                        <p:tgtEl>
                                          <p:spTgt spid="14"/>
                                        </p:tgtEl>
                                        <p:attrNameLst>
                                          <p:attrName/>
                                        </p:attrNameLst>
                                      </p:cBhvr>
                                    </p:anim>
                                  </p:childTnLst>
                                </p:cTn>
                              </p:par>
                              <p:par>
                                <p:cTn id="18" presetID="24"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 to="" calcmode="lin" valueType="num">
                                      <p:cBhvr>
                                        <p:cTn id="20" dur="1" fill="hold"/>
                                        <p:tgtEl>
                                          <p:spTgt spid="13"/>
                                        </p:tgtEl>
                                        <p:attrNameLst>
                                          <p:attrName/>
                                        </p:attrNameLst>
                                      </p:cBhvr>
                                    </p:anim>
                                  </p:childTnLst>
                                </p:cTn>
                              </p:par>
                              <p:par>
                                <p:cTn id="21" presetID="24"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to="" calcmode="lin" valueType="num">
                                      <p:cBhvr>
                                        <p:cTn id="23" dur="1" fill="hold"/>
                                        <p:tgtEl>
                                          <p:spTgt spid="1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304800"/>
            <a:ext cx="7772400" cy="1143000"/>
          </a:xfrm>
        </p:spPr>
        <p:txBody>
          <a:bodyPr/>
          <a:lstStyle/>
          <a:p>
            <a:r>
              <a:rPr lang="en-US" sz="3600" smtClean="0">
                <a:solidFill>
                  <a:srgbClr val="000090"/>
                </a:solidFill>
              </a:rPr>
              <a:t>150. What should you do when you leave a room? </a:t>
            </a:r>
          </a:p>
        </p:txBody>
      </p:sp>
      <p:sp>
        <p:nvSpPr>
          <p:cNvPr id="8195" name="AutoShape 7">
            <a:hlinkClick r:id="rId3" action="ppaction://hlinksldjump" highlightClick="1"/>
          </p:cNvPr>
          <p:cNvSpPr>
            <a:spLocks noChangeArrowheads="1"/>
          </p:cNvSpPr>
          <p:nvPr/>
        </p:nvSpPr>
        <p:spPr bwMode="auto">
          <a:xfrm>
            <a:off x="8153400" y="6092825"/>
            <a:ext cx="990600" cy="762000"/>
          </a:xfrm>
          <a:prstGeom prst="actionButtonBlank">
            <a:avLst/>
          </a:prstGeom>
          <a:solidFill>
            <a:schemeClr val="accent1"/>
          </a:solidFill>
          <a:ln w="9525">
            <a:solidFill>
              <a:schemeClr val="tx1"/>
            </a:solidFill>
            <a:miter lim="800000"/>
            <a:headEnd/>
            <a:tailEnd/>
          </a:ln>
        </p:spPr>
        <p:txBody>
          <a:bodyPr wrap="none" anchor="ctr"/>
          <a:lstStyle/>
          <a:p>
            <a:endParaRPr lang="en-US"/>
          </a:p>
        </p:txBody>
      </p:sp>
      <p:sp>
        <p:nvSpPr>
          <p:cNvPr id="8196" name="AutoShape 8">
            <a:hlinkClick r:id="rId3" action="ppaction://hlinksldjump"/>
          </p:cNvPr>
          <p:cNvSpPr>
            <a:spLocks noChangeArrowheads="1"/>
          </p:cNvSpPr>
          <p:nvPr/>
        </p:nvSpPr>
        <p:spPr bwMode="auto">
          <a:xfrm>
            <a:off x="8458200" y="6321425"/>
            <a:ext cx="381000" cy="304800"/>
          </a:xfrm>
          <a:prstGeom prst="leftArrow">
            <a:avLst>
              <a:gd name="adj1" fmla="val 50000"/>
              <a:gd name="adj2" fmla="val 31250"/>
            </a:avLst>
          </a:prstGeom>
          <a:solidFill>
            <a:schemeClr val="accent1"/>
          </a:solidFill>
          <a:ln w="9525">
            <a:solidFill>
              <a:schemeClr val="tx1"/>
            </a:solidFill>
            <a:miter lim="800000"/>
            <a:headEnd/>
            <a:tailEnd/>
          </a:ln>
        </p:spPr>
        <p:txBody>
          <a:bodyPr wrap="none" anchor="ctr"/>
          <a:lstStyle/>
          <a:p>
            <a:endParaRPr lang="en-US"/>
          </a:p>
        </p:txBody>
      </p:sp>
      <p:sp>
        <p:nvSpPr>
          <p:cNvPr id="8197" name="Content Placeholder 9"/>
          <p:cNvSpPr>
            <a:spLocks noGrp="1"/>
          </p:cNvSpPr>
          <p:nvPr>
            <p:ph idx="1"/>
          </p:nvPr>
        </p:nvSpPr>
        <p:spPr/>
        <p:txBody>
          <a:bodyPr/>
          <a:lstStyle/>
          <a:p>
            <a:endParaRPr lang="en-US" smtClean="0"/>
          </a:p>
        </p:txBody>
      </p:sp>
      <p:pic>
        <p:nvPicPr>
          <p:cNvPr id="11" name="Picture 4" descr="Light Switch Flip"/>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228600" y="1600200"/>
            <a:ext cx="755015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5"/>
          <p:cNvSpPr txBox="1">
            <a:spLocks noChangeArrowheads="1"/>
          </p:cNvSpPr>
          <p:nvPr/>
        </p:nvSpPr>
        <p:spPr bwMode="auto">
          <a:xfrm>
            <a:off x="4648200" y="2286000"/>
            <a:ext cx="3505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r>
              <a:rPr lang="en-US" b="1"/>
              <a:t>Answer: Turn off (or unplug)</a:t>
            </a:r>
          </a:p>
          <a:p>
            <a:pPr>
              <a:spcBef>
                <a:spcPct val="50000"/>
              </a:spcBef>
            </a:pPr>
            <a:endParaRPr lang="en-US">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fltVal val="0"/>
                                          </p:val>
                                        </p:tav>
                                        <p:tav tm="100000">
                                          <p:val>
                                            <p:strVal val="#ppt_w"/>
                                          </p:val>
                                        </p:tav>
                                      </p:tavLst>
                                    </p:anim>
                                    <p:anim calcmode="lin" valueType="num">
                                      <p:cBhvr>
                                        <p:cTn id="8" dur="2000" fill="hold"/>
                                        <p:tgtEl>
                                          <p:spTgt spid="12"/>
                                        </p:tgtEl>
                                        <p:attrNameLst>
                                          <p:attrName>ppt_h</p:attrName>
                                        </p:attrNameLst>
                                      </p:cBhvr>
                                      <p:tavLst>
                                        <p:tav tm="0">
                                          <p:val>
                                            <p:fltVal val="0"/>
                                          </p:val>
                                        </p:tav>
                                        <p:tav tm="100000">
                                          <p:val>
                                            <p:strVal val="#ppt_h"/>
                                          </p:val>
                                        </p:tav>
                                      </p:tavLst>
                                    </p:anim>
                                  </p:childTnLst>
                                </p:cTn>
                              </p:par>
                              <p:par>
                                <p:cTn id="9" presetID="9"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dissolve">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62000" y="381000"/>
            <a:ext cx="7772400" cy="1143000"/>
          </a:xfrm>
        </p:spPr>
        <p:txBody>
          <a:bodyPr/>
          <a:lstStyle/>
          <a:p>
            <a:r>
              <a:rPr lang="en-US" sz="3600" smtClean="0">
                <a:solidFill>
                  <a:srgbClr val="000090"/>
                </a:solidFill>
              </a:rPr>
              <a:t>210. Which is a renewable energy source: wind power or natural gas? </a:t>
            </a:r>
          </a:p>
        </p:txBody>
      </p:sp>
      <p:pic>
        <p:nvPicPr>
          <p:cNvPr id="9" name="Content Placeholder 8" descr="oil-gas8.jpg"/>
          <p:cNvPicPr>
            <a:picLocks noGrp="1" noChangeAspect="1"/>
          </p:cNvPicPr>
          <p:nvPr>
            <p:ph idx="1"/>
          </p:nvPr>
        </p:nvPicPr>
        <p:blipFill>
          <a:blip r:embed="rId3" cstate="screen">
            <a:extLst>
              <a:ext uri="{28A0092B-C50C-407E-A947-70E740481C1C}">
                <a14:useLocalDpi xmlns:a14="http://schemas.microsoft.com/office/drawing/2010/main" val="0"/>
              </a:ext>
            </a:extLst>
          </a:blip>
          <a:srcRect/>
          <a:stretch>
            <a:fillRect/>
          </a:stretch>
        </p:blipFill>
        <p:spPr>
          <a:xfrm>
            <a:off x="5105400" y="1600200"/>
            <a:ext cx="4038600" cy="2592388"/>
          </a:xfrm>
        </p:spPr>
      </p:pic>
      <p:sp>
        <p:nvSpPr>
          <p:cNvPr id="9220" name="Text Box 5"/>
          <p:cNvSpPr txBox="1">
            <a:spLocks noChangeArrowheads="1"/>
          </p:cNvSpPr>
          <p:nvPr/>
        </p:nvSpPr>
        <p:spPr bwMode="auto">
          <a:xfrm>
            <a:off x="0" y="2514600"/>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pPr>
              <a:spcBef>
                <a:spcPct val="50000"/>
              </a:spcBef>
            </a:pPr>
            <a:endParaRPr lang="en-US"/>
          </a:p>
        </p:txBody>
      </p:sp>
      <p:sp>
        <p:nvSpPr>
          <p:cNvPr id="13318" name="Rectangle 6"/>
          <p:cNvSpPr>
            <a:spLocks noChangeArrowheads="1"/>
          </p:cNvSpPr>
          <p:nvPr/>
        </p:nvSpPr>
        <p:spPr bwMode="auto">
          <a:xfrm>
            <a:off x="5257800" y="2895600"/>
            <a:ext cx="5265738"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2"/>
            <a:r>
              <a:rPr lang="en-US" sz="3200" b="1" i="1"/>
              <a:t>Answer: </a:t>
            </a:r>
          </a:p>
          <a:p>
            <a:pPr lvl="2"/>
            <a:r>
              <a:rPr lang="en-US" sz="3200" b="1" i="1"/>
              <a:t>wind power</a:t>
            </a:r>
            <a:endParaRPr lang="en-US" sz="3200" b="1"/>
          </a:p>
          <a:p>
            <a:endParaRPr lang="en-US"/>
          </a:p>
          <a:p>
            <a:endParaRPr lang="en-US"/>
          </a:p>
        </p:txBody>
      </p:sp>
      <p:sp>
        <p:nvSpPr>
          <p:cNvPr id="9222" name="AutoShape 8">
            <a:hlinkClick r:id="rId4" action="ppaction://hlinksldjump" highlightClick="1"/>
          </p:cNvPr>
          <p:cNvSpPr>
            <a:spLocks noChangeArrowheads="1"/>
          </p:cNvSpPr>
          <p:nvPr/>
        </p:nvSpPr>
        <p:spPr bwMode="auto">
          <a:xfrm>
            <a:off x="8153400" y="6092825"/>
            <a:ext cx="990600" cy="762000"/>
          </a:xfrm>
          <a:prstGeom prst="actionButtonBlank">
            <a:avLst/>
          </a:prstGeom>
          <a:solidFill>
            <a:schemeClr val="accent1"/>
          </a:solidFill>
          <a:ln w="9525">
            <a:solidFill>
              <a:schemeClr val="tx1"/>
            </a:solidFill>
            <a:miter lim="800000"/>
            <a:headEnd/>
            <a:tailEnd/>
          </a:ln>
        </p:spPr>
        <p:txBody>
          <a:bodyPr wrap="none" anchor="ctr"/>
          <a:lstStyle/>
          <a:p>
            <a:endParaRPr lang="en-US"/>
          </a:p>
        </p:txBody>
      </p:sp>
      <p:sp>
        <p:nvSpPr>
          <p:cNvPr id="9223" name="AutoShape 9">
            <a:hlinkClick r:id="rId4" action="ppaction://hlinksldjump"/>
          </p:cNvPr>
          <p:cNvSpPr>
            <a:spLocks noChangeArrowheads="1"/>
          </p:cNvSpPr>
          <p:nvPr/>
        </p:nvSpPr>
        <p:spPr bwMode="auto">
          <a:xfrm>
            <a:off x="8458200" y="6321425"/>
            <a:ext cx="381000" cy="304800"/>
          </a:xfrm>
          <a:prstGeom prst="leftArrow">
            <a:avLst>
              <a:gd name="adj1" fmla="val 50000"/>
              <a:gd name="adj2" fmla="val 31250"/>
            </a:avLst>
          </a:prstGeom>
          <a:solidFill>
            <a:schemeClr val="accent1"/>
          </a:solidFill>
          <a:ln w="9525">
            <a:solidFill>
              <a:schemeClr val="tx1"/>
            </a:solidFill>
            <a:miter lim="800000"/>
            <a:headEnd/>
            <a:tailEnd/>
          </a:ln>
        </p:spPr>
        <p:txBody>
          <a:bodyPr wrap="none" anchor="ctr"/>
          <a:lstStyle/>
          <a:p>
            <a:endParaRPr lang="en-US"/>
          </a:p>
        </p:txBody>
      </p:sp>
      <p:pic>
        <p:nvPicPr>
          <p:cNvPr id="9224" name="Picture 9" descr="windpower.jpg"/>
          <p:cNvPicPr>
            <a:picLocks noChangeAspect="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171450" y="2286000"/>
            <a:ext cx="5238750"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77.jpg"/>
          <p:cNvPicPr>
            <a:picLocks noChangeAspect="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5715000" y="4343400"/>
            <a:ext cx="2451100"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318"/>
                                        </p:tgtEl>
                                        <p:attrNameLst>
                                          <p:attrName>style.visibility</p:attrName>
                                        </p:attrNameLst>
                                      </p:cBhvr>
                                      <p:to>
                                        <p:strVal val="visible"/>
                                      </p:to>
                                    </p:set>
                                    <p:animEffect transition="in" filter="fade">
                                      <p:cBhvr>
                                        <p:cTn id="7" dur="1000"/>
                                        <p:tgtEl>
                                          <p:spTgt spid="13318"/>
                                        </p:tgtEl>
                                      </p:cBhvr>
                                    </p:animEffect>
                                    <p:anim calcmode="lin" valueType="num">
                                      <p:cBhvr>
                                        <p:cTn id="8" dur="1000" fill="hold"/>
                                        <p:tgtEl>
                                          <p:spTgt spid="13318"/>
                                        </p:tgtEl>
                                        <p:attrNameLst>
                                          <p:attrName>ppt_x</p:attrName>
                                        </p:attrNameLst>
                                      </p:cBhvr>
                                      <p:tavLst>
                                        <p:tav tm="0">
                                          <p:val>
                                            <p:strVal val="#ppt_x"/>
                                          </p:val>
                                        </p:tav>
                                        <p:tav tm="100000">
                                          <p:val>
                                            <p:strVal val="#ppt_x"/>
                                          </p:val>
                                        </p:tav>
                                      </p:tavLst>
                                    </p:anim>
                                    <p:anim calcmode="lin" valueType="num">
                                      <p:cBhvr>
                                        <p:cTn id="9" dur="1000" fill="hold"/>
                                        <p:tgtEl>
                                          <p:spTgt spid="13318"/>
                                        </p:tgtEl>
                                        <p:attrNameLst>
                                          <p:attrName>ppt_y</p:attrName>
                                        </p:attrNameLst>
                                      </p:cBhvr>
                                      <p:tavLst>
                                        <p:tav tm="0">
                                          <p:val>
                                            <p:strVal val="#ppt_y+.1"/>
                                          </p:val>
                                        </p:tav>
                                        <p:tav tm="100000">
                                          <p:val>
                                            <p:strVal val="#ppt_y"/>
                                          </p:val>
                                        </p:tav>
                                      </p:tavLst>
                                    </p:anim>
                                  </p:childTnLst>
                                </p:cTn>
                              </p:par>
                              <p:par>
                                <p:cTn id="10" presetID="2" presetClass="exit" presetSubtype="4" accel="50000" decel="50000" fill="hold" nodeType="withEffect">
                                  <p:stCondLst>
                                    <p:cond delay="0"/>
                                  </p:stCondLst>
                                  <p:childTnLst>
                                    <p:anim calcmode="lin" valueType="num">
                                      <p:cBhvr additive="base">
                                        <p:cTn id="11" dur="2000"/>
                                        <p:tgtEl>
                                          <p:spTgt spid="9"/>
                                        </p:tgtEl>
                                        <p:attrNameLst>
                                          <p:attrName>ppt_x</p:attrName>
                                        </p:attrNameLst>
                                      </p:cBhvr>
                                      <p:tavLst>
                                        <p:tav tm="0">
                                          <p:val>
                                            <p:strVal val="ppt_x"/>
                                          </p:val>
                                        </p:tav>
                                        <p:tav tm="100000">
                                          <p:val>
                                            <p:strVal val="ppt_x"/>
                                          </p:val>
                                        </p:tav>
                                      </p:tavLst>
                                    </p:anim>
                                    <p:anim calcmode="lin" valueType="num">
                                      <p:cBhvr additive="base">
                                        <p:cTn id="12" dur="2000"/>
                                        <p:tgtEl>
                                          <p:spTgt spid="9"/>
                                        </p:tgtEl>
                                        <p:attrNameLst>
                                          <p:attrName>ppt_y</p:attrName>
                                        </p:attrNameLst>
                                      </p:cBhvr>
                                      <p:tavLst>
                                        <p:tav tm="0">
                                          <p:val>
                                            <p:strVal val="ppt_y"/>
                                          </p:val>
                                        </p:tav>
                                        <p:tav tm="100000">
                                          <p:val>
                                            <p:strVal val="1+ppt_h/2"/>
                                          </p:val>
                                        </p:tav>
                                      </p:tavLst>
                                    </p:anim>
                                    <p:set>
                                      <p:cBhvr>
                                        <p:cTn id="13" dur="1" fill="hold">
                                          <p:stCondLst>
                                            <p:cond delay="1999"/>
                                          </p:stCondLst>
                                        </p:cTn>
                                        <p:tgtEl>
                                          <p:spTgt spid="9"/>
                                        </p:tgtEl>
                                        <p:attrNameLst>
                                          <p:attrName>style.visibility</p:attrName>
                                        </p:attrNameLst>
                                      </p:cBhvr>
                                      <p:to>
                                        <p:strVal val="hidden"/>
                                      </p:to>
                                    </p:set>
                                  </p:childTnLst>
                                </p:cTn>
                              </p:par>
                              <p:par>
                                <p:cTn id="14" presetID="2" presetClass="exit" presetSubtype="4" accel="50000" decel="50000" fill="hold" nodeType="withEffect">
                                  <p:stCondLst>
                                    <p:cond delay="0"/>
                                  </p:stCondLst>
                                  <p:childTnLst>
                                    <p:anim calcmode="lin" valueType="num">
                                      <p:cBhvr additive="base">
                                        <p:cTn id="15" dur="2000"/>
                                        <p:tgtEl>
                                          <p:spTgt spid="11"/>
                                        </p:tgtEl>
                                        <p:attrNameLst>
                                          <p:attrName>ppt_x</p:attrName>
                                        </p:attrNameLst>
                                      </p:cBhvr>
                                      <p:tavLst>
                                        <p:tav tm="0">
                                          <p:val>
                                            <p:strVal val="ppt_x"/>
                                          </p:val>
                                        </p:tav>
                                        <p:tav tm="100000">
                                          <p:val>
                                            <p:strVal val="ppt_x"/>
                                          </p:val>
                                        </p:tav>
                                      </p:tavLst>
                                    </p:anim>
                                    <p:anim calcmode="lin" valueType="num">
                                      <p:cBhvr additive="base">
                                        <p:cTn id="16" dur="2000"/>
                                        <p:tgtEl>
                                          <p:spTgt spid="11"/>
                                        </p:tgtEl>
                                        <p:attrNameLst>
                                          <p:attrName>ppt_y</p:attrName>
                                        </p:attrNameLst>
                                      </p:cBhvr>
                                      <p:tavLst>
                                        <p:tav tm="0">
                                          <p:val>
                                            <p:strVal val="ppt_y"/>
                                          </p:val>
                                        </p:tav>
                                        <p:tav tm="100000">
                                          <p:val>
                                            <p:strVal val="1+ppt_h/2"/>
                                          </p:val>
                                        </p:tav>
                                      </p:tavLst>
                                    </p:anim>
                                    <p:set>
                                      <p:cBhvr>
                                        <p:cTn id="17" dur="1" fill="hold">
                                          <p:stCondLst>
                                            <p:cond delay="1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62000" y="228600"/>
            <a:ext cx="7772400" cy="1143000"/>
          </a:xfrm>
        </p:spPr>
        <p:txBody>
          <a:bodyPr/>
          <a:lstStyle/>
          <a:p>
            <a:pPr eaLnBrk="1" hangingPunct="1"/>
            <a:r>
              <a:rPr lang="en-US" sz="3600" smtClean="0">
                <a:solidFill>
                  <a:srgbClr val="008000"/>
                </a:solidFill>
              </a:rPr>
              <a:t>220. What type of fuel is coal?  </a:t>
            </a:r>
            <a:r>
              <a:rPr lang="en-US" sz="3600" smtClean="0"/>
              <a:t/>
            </a:r>
            <a:br>
              <a:rPr lang="en-US" sz="3600" smtClean="0"/>
            </a:br>
            <a:r>
              <a:rPr lang="en-US" sz="3200" smtClean="0">
                <a:solidFill>
                  <a:schemeClr val="accent2"/>
                </a:solidFill>
              </a:rPr>
              <a:t/>
            </a:r>
            <a:br>
              <a:rPr lang="en-US" sz="3200" smtClean="0">
                <a:solidFill>
                  <a:schemeClr val="accent2"/>
                </a:solidFill>
              </a:rPr>
            </a:br>
            <a:endParaRPr lang="en-US" smtClean="0">
              <a:solidFill>
                <a:schemeClr val="accent2"/>
              </a:solidFill>
            </a:endParaRPr>
          </a:p>
        </p:txBody>
      </p:sp>
      <p:sp>
        <p:nvSpPr>
          <p:cNvPr id="10243" name="AutoShape 7">
            <a:hlinkClick r:id="rId3" action="ppaction://hlinksldjump" highlightClick="1"/>
          </p:cNvPr>
          <p:cNvSpPr>
            <a:spLocks noChangeArrowheads="1"/>
          </p:cNvSpPr>
          <p:nvPr/>
        </p:nvSpPr>
        <p:spPr bwMode="auto">
          <a:xfrm>
            <a:off x="8153400" y="6092825"/>
            <a:ext cx="990600" cy="762000"/>
          </a:xfrm>
          <a:prstGeom prst="actionButtonBlank">
            <a:avLst/>
          </a:prstGeom>
          <a:solidFill>
            <a:schemeClr val="accent1"/>
          </a:solidFill>
          <a:ln w="9525">
            <a:solidFill>
              <a:schemeClr val="tx1"/>
            </a:solidFill>
            <a:miter lim="800000"/>
            <a:headEnd/>
            <a:tailEnd/>
          </a:ln>
        </p:spPr>
        <p:txBody>
          <a:bodyPr wrap="none" anchor="ctr"/>
          <a:lstStyle/>
          <a:p>
            <a:endParaRPr lang="en-US"/>
          </a:p>
        </p:txBody>
      </p:sp>
      <p:sp>
        <p:nvSpPr>
          <p:cNvPr id="10244" name="AutoShape 8">
            <a:hlinkClick r:id="rId3" action="ppaction://hlinksldjump"/>
          </p:cNvPr>
          <p:cNvSpPr>
            <a:spLocks noChangeArrowheads="1"/>
          </p:cNvSpPr>
          <p:nvPr/>
        </p:nvSpPr>
        <p:spPr bwMode="auto">
          <a:xfrm>
            <a:off x="8458200" y="6321425"/>
            <a:ext cx="381000" cy="304800"/>
          </a:xfrm>
          <a:prstGeom prst="leftArrow">
            <a:avLst>
              <a:gd name="adj1" fmla="val 50000"/>
              <a:gd name="adj2" fmla="val 31250"/>
            </a:avLst>
          </a:prstGeom>
          <a:solidFill>
            <a:schemeClr val="accent1"/>
          </a:solidFill>
          <a:ln w="9525">
            <a:solidFill>
              <a:schemeClr val="tx1"/>
            </a:solidFill>
            <a:miter lim="800000"/>
            <a:headEnd/>
            <a:tailEnd/>
          </a:ln>
        </p:spPr>
        <p:txBody>
          <a:bodyPr wrap="none" anchor="ctr"/>
          <a:lstStyle/>
          <a:p>
            <a:endParaRPr lang="en-US"/>
          </a:p>
        </p:txBody>
      </p:sp>
      <p:sp>
        <p:nvSpPr>
          <p:cNvPr id="9" name="Text Box 11"/>
          <p:cNvSpPr txBox="1">
            <a:spLocks noChangeArrowheads="1"/>
          </p:cNvSpPr>
          <p:nvPr/>
        </p:nvSpPr>
        <p:spPr bwMode="auto">
          <a:xfrm>
            <a:off x="1981200" y="6172200"/>
            <a:ext cx="533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11" charset="-128"/>
              </a:defRPr>
            </a:lvl1pPr>
            <a:lvl2pPr marL="742950" indent="-285750">
              <a:defRPr sz="2400">
                <a:solidFill>
                  <a:schemeClr val="tx1"/>
                </a:solidFill>
                <a:latin typeface="Arial" charset="0"/>
                <a:ea typeface="ＭＳ Ｐゴシック" pitchFamily="-111" charset="-128"/>
              </a:defRPr>
            </a:lvl2pPr>
            <a:lvl3pPr marL="1143000" indent="-228600">
              <a:defRPr sz="2400">
                <a:solidFill>
                  <a:schemeClr val="tx1"/>
                </a:solidFill>
                <a:latin typeface="Arial" charset="0"/>
                <a:ea typeface="ＭＳ Ｐゴシック" pitchFamily="-111" charset="-128"/>
              </a:defRPr>
            </a:lvl3pPr>
            <a:lvl4pPr marL="1600200" indent="-228600">
              <a:defRPr sz="2400">
                <a:solidFill>
                  <a:schemeClr val="tx1"/>
                </a:solidFill>
                <a:latin typeface="Arial" charset="0"/>
                <a:ea typeface="ＭＳ Ｐゴシック" pitchFamily="-111" charset="-128"/>
              </a:defRPr>
            </a:lvl4pPr>
            <a:lvl5pPr marL="2057400" indent="-228600">
              <a:defRPr sz="2400">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1" charset="-128"/>
              </a:defRPr>
            </a:lvl9pPr>
          </a:lstStyle>
          <a:p>
            <a:r>
              <a:rPr lang="en-US" b="1" i="1"/>
              <a:t>Answer: non-renewable (or fossil)</a:t>
            </a:r>
          </a:p>
          <a:p>
            <a:pPr>
              <a:spcBef>
                <a:spcPct val="50000"/>
              </a:spcBef>
            </a:pPr>
            <a:endParaRPr lang="en-US"/>
          </a:p>
        </p:txBody>
      </p:sp>
      <p:pic>
        <p:nvPicPr>
          <p:cNvPr id="10246" name="Picture 4"/>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828800" y="1219200"/>
            <a:ext cx="5638800" cy="473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2004:Templates:Presentations:Designs:Blank Presentation</Template>
  <TotalTime>3040</TotalTime>
  <Words>960</Words>
  <Application>Microsoft Office PowerPoint</Application>
  <PresentationFormat>On-screen Show (4:3)</PresentationFormat>
  <Paragraphs>203</Paragraphs>
  <Slides>31</Slides>
  <Notes>30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Blank Presentation</vt:lpstr>
      <vt:lpstr>  </vt:lpstr>
      <vt:lpstr>PowerPoint Presentation</vt:lpstr>
      <vt:lpstr>PowerPoint Presentation</vt:lpstr>
      <vt:lpstr>120. Which saves more energy:  taking a bath or a shower? </vt:lpstr>
      <vt:lpstr>130. True or false: saving energy equals saving money </vt:lpstr>
      <vt:lpstr>140. When something is losing energy does it feel warm or cold?  </vt:lpstr>
      <vt:lpstr>150. What should you do when you leave a room? </vt:lpstr>
      <vt:lpstr>210. Which is a renewable energy source: wind power or natural gas? </vt:lpstr>
      <vt:lpstr>220. What type of fuel is coal?    </vt:lpstr>
      <vt:lpstr>230. What are two non-renewable energy sources?   </vt:lpstr>
      <vt:lpstr>240. Which uses more energy, a Wii or a refrigerator?  </vt:lpstr>
      <vt:lpstr>250. What does a footcandle meter measure?  </vt:lpstr>
      <vt:lpstr>310. Oil is also known as a _____ fuel (think dinosaurs).  </vt:lpstr>
      <vt:lpstr>   320. Which is more efficient: a T-8 or T-12 bulb? </vt:lpstr>
      <vt:lpstr>330. What are two renewable energy sources? </vt:lpstr>
      <vt:lpstr>340. Looking at the picture below, which part of the house could lose energy? </vt:lpstr>
      <vt:lpstr>350. What is one appliance that should only be run when fully loaded?  </vt:lpstr>
      <vt:lpstr>  410. What can you use to seal cracks around windows and doors? </vt:lpstr>
      <vt:lpstr>420. What does CFL stand for?  </vt:lpstr>
      <vt:lpstr>430. What keeps heat from escaping through the roof of your home?  </vt:lpstr>
      <vt:lpstr>440. What is the unit used to measure electricity? </vt:lpstr>
      <vt:lpstr>450. When an appliance is using energy even when it's turned off, what is that called? </vt:lpstr>
      <vt:lpstr>PowerPoint Presentation</vt:lpstr>
      <vt:lpstr>520. True or false: Every degree you adjust your thermostat makes a difference to your heating and cooling cost.  </vt:lpstr>
      <vt:lpstr>530. Name some actions that can be taken at school to save energy &amp; money.   </vt:lpstr>
      <vt:lpstr>540. What can be done to traffic signals and exit signs to save energy and money?  </vt:lpstr>
      <vt:lpstr>550.  What is the best way to make sure that your computer is not an energy vampire? </vt:lpstr>
      <vt:lpstr> Thank you for playing!   </vt:lpstr>
      <vt:lpstr>Final Round</vt:lpstr>
      <vt:lpstr>Teacher Instructions</vt:lpstr>
      <vt:lpstr>Resources</vt:lpstr>
    </vt:vector>
  </TitlesOfParts>
  <Company>Danika Desai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Danika Desai</dc:creator>
  <cp:lastModifiedBy>Greer, James</cp:lastModifiedBy>
  <cp:revision>109</cp:revision>
  <dcterms:created xsi:type="dcterms:W3CDTF">2011-09-26T13:19:49Z</dcterms:created>
  <dcterms:modified xsi:type="dcterms:W3CDTF">2014-08-16T10:54:33Z</dcterms:modified>
</cp:coreProperties>
</file>