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259" r:id="rId3"/>
    <p:sldId id="257" r:id="rId4"/>
    <p:sldId id="258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69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6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E60A-BD9E-4965-8FCE-01B28EB7690B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8B485-1D6F-4A0D-9DA1-AB23FA31D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6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Bauhaus 93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  <a:lvl2pPr>
              <a:defRPr b="1">
                <a:solidFill>
                  <a:srgbClr val="FF0000"/>
                </a:solidFill>
              </a:defRPr>
            </a:lvl2pPr>
            <a:lvl3pPr>
              <a:defRPr b="1">
                <a:solidFill>
                  <a:srgbClr val="FF00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8B8A-DCB3-47E9-9752-1B3B9DBF731C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2D43-787C-4774-8ED7-74E5B8B800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338" name="Picture 2" descr="http://facstaff.unca.edu/chennon/images/ocean.jpg"/>
          <p:cNvPicPr>
            <a:picLocks noChangeAspect="1" noChangeArrowheads="1"/>
          </p:cNvPicPr>
          <p:nvPr userDrawn="1"/>
        </p:nvPicPr>
        <p:blipFill>
          <a:blip r:embed="rId13">
            <a:grayscl/>
            <a:lum bright="27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8" name="Picture 4" descr="C:\Users\Sosna\Pictures\Microsoft Clip Organizer\j0437633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1846" y="6151383"/>
            <a:ext cx="554943" cy="554943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674520" y="6225902"/>
            <a:ext cx="1469480" cy="48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Lucida Handwriting" pitchFamily="66" charset="0"/>
                <a:ea typeface="+mn-ea"/>
                <a:cs typeface="+mn-cs"/>
              </a:rPr>
              <a:t>   Sosna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El_Nino_and_La_Nina.as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Waves.as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rom_By_the_Sea_to_Under_the_Sea__Beach_Erosion__Depleting_Our_Coasts.as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200201278\Local%20Settings\Temporary%20Internet%20Files\Content.IE5\URNMVHZF\MSj04416380000%5b1%5d.wav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391400" cy="29718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Ocean Motions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&amp; The Tides</a:t>
            </a:r>
            <a:endParaRPr lang="en-US" dirty="0"/>
          </a:p>
        </p:txBody>
      </p:sp>
      <p:pic>
        <p:nvPicPr>
          <p:cNvPr id="1026" name="Picture 2" descr="http://www.pearsonsuccessnet.com/ebook/products/0-13-064282-7/SN05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-36944"/>
            <a:ext cx="5791200" cy="677784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14400" y="4191000"/>
            <a:ext cx="7848600" cy="914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3733800"/>
            <a:ext cx="6705600" cy="4572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447800"/>
            <a:ext cx="7848600" cy="1828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Gravity keeps everything around you on Earth’s surface, but the force of gravity is weaker as the distance between the objects increase (further away = less gravity).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moon’s gravity has a big effect on Earth’s water.  The moon pulls on the water on the side closest to it more strongly than it does on the center of the Earth, creating a tidal bulge.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water on the opposite side is being pulled less strongly than Earth, so it is “left behind,” leaving a second tidal bulge.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7" grpId="0" animBg="1"/>
      <p:bldP spid="7" grpId="1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the Earth turns completely around once each day, the tide rises and falls. </a:t>
            </a:r>
          </a:p>
          <a:p>
            <a:r>
              <a:rPr lang="en-US" dirty="0" smtClean="0"/>
              <a:t>The high tide occurs about every 12 hours and 25 minutes.  </a:t>
            </a:r>
          </a:p>
          <a:p>
            <a:pPr lvl="1"/>
            <a:r>
              <a:rPr lang="en-US" dirty="0" smtClean="0"/>
              <a:t>Some areas experience big differences in their high tide and low tides. </a:t>
            </a:r>
          </a:p>
          <a:p>
            <a:pPr lvl="1"/>
            <a:r>
              <a:rPr lang="en-US" dirty="0" smtClean="0"/>
              <a:t>Other areas do not experience a big difference between high tide and low tide.  Several factors affect this:</a:t>
            </a:r>
          </a:p>
          <a:p>
            <a:pPr lvl="2"/>
            <a:r>
              <a:rPr lang="en-US" dirty="0" smtClean="0"/>
              <a:t>Landforms (capes, peninsulas, and islands) interrupt water movements.</a:t>
            </a:r>
          </a:p>
          <a:p>
            <a:pPr lvl="2"/>
            <a:r>
              <a:rPr lang="en-US" dirty="0" smtClean="0"/>
              <a:t>A basin at the mouth of a river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7315200" cy="1066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Even though the sun is 150 million km away it is so big that its gravity affects Earth’s tides!</a:t>
            </a:r>
          </a:p>
          <a:p>
            <a:r>
              <a:rPr lang="en-US" dirty="0" smtClean="0"/>
              <a:t>The positions of the Earth, moon, and sun directly affect the tides:</a:t>
            </a:r>
          </a:p>
          <a:p>
            <a:pPr lvl="1"/>
            <a:r>
              <a:rPr lang="en-US" dirty="0" smtClean="0"/>
              <a:t>Twice a month, at the new moon and the full moon, the sun and moon are lined up.  Their combined gravitational pull produces the </a:t>
            </a:r>
            <a:r>
              <a:rPr lang="en-US" u="sng" dirty="0" smtClean="0"/>
              <a:t>greatest difference </a:t>
            </a:r>
            <a:r>
              <a:rPr lang="en-US" dirty="0" smtClean="0"/>
              <a:t>between high tide and low tide.  </a:t>
            </a:r>
          </a:p>
          <a:p>
            <a:pPr lvl="1"/>
            <a:r>
              <a:rPr lang="en-US" dirty="0" smtClean="0"/>
              <a:t>At the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quarter moons, the sun and moon pull at right angles to each other.  This produces the </a:t>
            </a:r>
            <a:r>
              <a:rPr lang="en-US" u="sng" dirty="0" smtClean="0"/>
              <a:t>least difference</a:t>
            </a:r>
            <a:r>
              <a:rPr lang="en-US" dirty="0" smtClean="0"/>
              <a:t> between high tide and low tide.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185126">
            <a:off x="-5431" y="4119661"/>
            <a:ext cx="1917491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SPRING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TIDE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9457270">
            <a:off x="36479" y="5728594"/>
            <a:ext cx="174087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NEAP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TIDE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www.maineislandkayak.com/images/feb%2009%20updates/space_tid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13233" cy="638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5" grpId="1"/>
      <p:bldP spid="5" grpId="2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467600" cy="31242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Ocean Water Chemistry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ocean salty?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If you’re swimming in the ocean and you swallow a little water, how will it taste?</a:t>
            </a:r>
          </a:p>
          <a:p>
            <a:r>
              <a:rPr lang="en-US" dirty="0" smtClean="0"/>
              <a:t>Why??</a:t>
            </a:r>
          </a:p>
          <a:p>
            <a:pPr lvl="1"/>
            <a:r>
              <a:rPr lang="en-US" dirty="0" smtClean="0"/>
              <a:t>Early in Earth’s formation, the ocean covered most, if not all, of Earth’s surface.  </a:t>
            </a:r>
          </a:p>
          <a:p>
            <a:pPr lvl="1"/>
            <a:r>
              <a:rPr lang="en-US" dirty="0" smtClean="0"/>
              <a:t>Underwater volcanoes erupted, spewing chemicals into the water.  </a:t>
            </a:r>
          </a:p>
          <a:p>
            <a:pPr lvl="1"/>
            <a:r>
              <a:rPr lang="en-US" dirty="0" smtClean="0"/>
              <a:t>Eventually the lava built up and formed land.  </a:t>
            </a:r>
          </a:p>
          <a:p>
            <a:pPr lvl="1"/>
            <a:r>
              <a:rPr lang="en-US" dirty="0" smtClean="0"/>
              <a:t>Rain fell onto the land and ran-off into the ocean, carrying still more of those chemicals with it.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08354">
            <a:off x="7734818" y="1997798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Salty!!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amount of dissolved salts in water is called _________.</a:t>
            </a:r>
          </a:p>
          <a:p>
            <a:pPr lvl="1"/>
            <a:r>
              <a:rPr lang="en-US" dirty="0" smtClean="0"/>
              <a:t>One kilogram of ocean water contains about 35 grams of salts (about 35 parts per 1,000).  </a:t>
            </a:r>
          </a:p>
          <a:p>
            <a:r>
              <a:rPr lang="en-US" dirty="0" smtClean="0"/>
              <a:t>Table salt (sodium chloride) is the salt that is most abundant in the ocean.  </a:t>
            </a:r>
          </a:p>
          <a:p>
            <a:pPr lvl="1"/>
            <a:r>
              <a:rPr lang="en-US" dirty="0" smtClean="0"/>
              <a:t>When sodium chloride dissolves in water, it separates into sodium particles and chloride particles(ions).  </a:t>
            </a:r>
          </a:p>
          <a:p>
            <a:pPr lvl="1"/>
            <a:r>
              <a:rPr lang="en-US" dirty="0" smtClean="0"/>
              <a:t>86% of the ions dissolved in ocean water are either sodium or chloride.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20574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205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salinity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429000"/>
            <a:ext cx="7620000" cy="990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 descr="http://www.pearsonsuccessnet.com/ebook/products/0-13-064282-7/SN05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399"/>
            <a:ext cx="9144000" cy="4927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4" grpId="0" uiExpand="1" animBg="1"/>
      <p:bldP spid="4" grpId="1" animBg="1"/>
      <p:bldP spid="5" grpId="0" uiExpand="1"/>
      <p:bldP spid="5" grpId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in Salinity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In most parts of the ocean, the salinity is between 34 and 37 parts per thousand.  </a:t>
            </a:r>
          </a:p>
          <a:p>
            <a:r>
              <a:rPr lang="en-US" dirty="0" smtClean="0"/>
              <a:t>Some places salinity is lower:</a:t>
            </a:r>
          </a:p>
          <a:p>
            <a:pPr lvl="1"/>
            <a:r>
              <a:rPr lang="en-US" dirty="0" smtClean="0"/>
              <a:t>Near the surface (precipitation, melting ice)</a:t>
            </a:r>
          </a:p>
          <a:p>
            <a:pPr lvl="1"/>
            <a:r>
              <a:rPr lang="en-US" dirty="0" smtClean="0"/>
              <a:t>Near the mouth of large rivers</a:t>
            </a:r>
          </a:p>
          <a:p>
            <a:r>
              <a:rPr lang="en-US" dirty="0" smtClean="0"/>
              <a:t>Some places salinity is higher:</a:t>
            </a:r>
          </a:p>
          <a:p>
            <a:pPr lvl="1"/>
            <a:r>
              <a:rPr lang="en-US" dirty="0" smtClean="0"/>
              <a:t>Warm climates where water evaporates (Red Sea)</a:t>
            </a:r>
          </a:p>
          <a:p>
            <a:pPr lvl="1"/>
            <a:r>
              <a:rPr lang="en-US" dirty="0" smtClean="0"/>
              <a:t>Near the poles where surface water freezes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667000"/>
            <a:ext cx="7315200" cy="1676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419600"/>
            <a:ext cx="8001000" cy="1676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Salinity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Freezing</a:t>
            </a:r>
          </a:p>
          <a:p>
            <a:pPr lvl="1"/>
            <a:r>
              <a:rPr lang="en-US" dirty="0" smtClean="0"/>
              <a:t>Ocean water does not freeze until -1.9°C</a:t>
            </a:r>
          </a:p>
          <a:p>
            <a:pPr lvl="1"/>
            <a:r>
              <a:rPr lang="en-US" dirty="0" smtClean="0"/>
              <a:t>The salt acts like antifreeze to the formation of ice crystals</a:t>
            </a:r>
          </a:p>
          <a:p>
            <a:r>
              <a:rPr lang="en-US" dirty="0" smtClean="0"/>
              <a:t>Buoyancy</a:t>
            </a:r>
          </a:p>
          <a:p>
            <a:pPr lvl="1"/>
            <a:r>
              <a:rPr lang="en-US" dirty="0" smtClean="0"/>
              <a:t>Salt water has a higher density than fresh water</a:t>
            </a:r>
          </a:p>
          <a:p>
            <a:pPr lvl="1"/>
            <a:r>
              <a:rPr lang="en-US" dirty="0" smtClean="0"/>
              <a:t>Because of this, seawater has a high buoyancy than fresh water.  It lifts less dense objects floating in it…</a:t>
            </a:r>
          </a:p>
          <a:p>
            <a:pPr lvl="2"/>
            <a:r>
              <a:rPr lang="en-US" dirty="0" smtClean="0"/>
              <a:t>An egg floats higher in salt water than fresh water</a:t>
            </a:r>
          </a:p>
          <a:p>
            <a:pPr lvl="2"/>
            <a:r>
              <a:rPr lang="en-US" dirty="0" smtClean="0"/>
              <a:t>It is easier to swim in the ocean than in a lake.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6705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3886200"/>
            <a:ext cx="75438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Temperatures in Ocean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broad surface of the ocean absorbs energy from the _____.  </a:t>
            </a:r>
          </a:p>
          <a:p>
            <a:pPr lvl="1"/>
            <a:r>
              <a:rPr lang="en-US" dirty="0" smtClean="0"/>
              <a:t>Warm water is less dense than cold water, so the warm water stays near the surface.  </a:t>
            </a:r>
          </a:p>
          <a:p>
            <a:pPr lvl="1"/>
            <a:r>
              <a:rPr lang="en-US" dirty="0" smtClean="0"/>
              <a:t>Near the equator, the ocean’s surface about room temperature.  </a:t>
            </a:r>
          </a:p>
          <a:p>
            <a:r>
              <a:rPr lang="en-US" dirty="0" smtClean="0"/>
              <a:t>But as you dive deeper…big changes happen!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2057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with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you descend from the surface to the ocean floor, you pass through the </a:t>
            </a:r>
            <a:r>
              <a:rPr lang="en-US" i="1" dirty="0" smtClean="0"/>
              <a:t>water column.</a:t>
            </a:r>
          </a:p>
          <a:p>
            <a:r>
              <a:rPr lang="en-US" dirty="0" smtClean="0"/>
              <a:t>Temperature decreases (three zones)</a:t>
            </a:r>
          </a:p>
          <a:p>
            <a:pPr lvl="1"/>
            <a:r>
              <a:rPr lang="en-US" dirty="0" smtClean="0"/>
              <a:t>Surface zone (surface to between 100 and 500 m)</a:t>
            </a:r>
          </a:p>
          <a:p>
            <a:pPr lvl="1"/>
            <a:r>
              <a:rPr lang="en-US" dirty="0" smtClean="0"/>
              <a:t>Transition zone (bottom of the surface zone to approximately 1 km)</a:t>
            </a:r>
          </a:p>
          <a:p>
            <a:pPr lvl="2"/>
            <a:r>
              <a:rPr lang="en-US" dirty="0" smtClean="0"/>
              <a:t>Temperature drops very quickly in the transition zone!</a:t>
            </a:r>
          </a:p>
          <a:p>
            <a:pPr lvl="2"/>
            <a:r>
              <a:rPr lang="en-US" dirty="0" smtClean="0"/>
              <a:t>Decreases to about 4°C</a:t>
            </a:r>
          </a:p>
          <a:p>
            <a:pPr lvl="1"/>
            <a:r>
              <a:rPr lang="en-US" dirty="0" smtClean="0"/>
              <a:t>Deep Zone (below the transition zone)</a:t>
            </a:r>
          </a:p>
          <a:p>
            <a:pPr lvl="2"/>
            <a:r>
              <a:rPr lang="en-US" dirty="0" smtClean="0"/>
              <a:t>Coldest area of the ocean.</a:t>
            </a:r>
          </a:p>
          <a:p>
            <a:pPr lvl="2"/>
            <a:r>
              <a:rPr lang="en-US" dirty="0" smtClean="0"/>
              <a:t>3.5°C or colder.  </a:t>
            </a:r>
          </a:p>
          <a:p>
            <a:r>
              <a:rPr lang="en-US" dirty="0" smtClean="0"/>
              <a:t>Pressure increases as you get closer to the ocean floor.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7315200" cy="3352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391400" cy="29718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Wave Actions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467600" cy="31242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Currents &amp; Climates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________ is a large stream of moving water that flows through oceans.  </a:t>
            </a:r>
          </a:p>
          <a:p>
            <a:r>
              <a:rPr lang="en-US" dirty="0" smtClean="0"/>
              <a:t>Unlike waves currents carry water great distances.  </a:t>
            </a:r>
          </a:p>
          <a:p>
            <a:r>
              <a:rPr lang="en-US" dirty="0" smtClean="0"/>
              <a:t>There are two types of currents:</a:t>
            </a:r>
          </a:p>
          <a:p>
            <a:pPr lvl="1"/>
            <a:r>
              <a:rPr lang="en-US" dirty="0" smtClean="0"/>
              <a:t>Surface</a:t>
            </a:r>
          </a:p>
          <a:p>
            <a:pPr lvl="1"/>
            <a:r>
              <a:rPr lang="en-US" dirty="0" smtClean="0"/>
              <a:t>Deep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002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current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5240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Surface currents (to a depth of several hundred meters) are mainly driven by winds. </a:t>
            </a:r>
          </a:p>
          <a:p>
            <a:pPr lvl="1"/>
            <a:r>
              <a:rPr lang="en-US" dirty="0" smtClean="0"/>
              <a:t>Follow the major wind patterns</a:t>
            </a:r>
          </a:p>
          <a:p>
            <a:pPr lvl="1"/>
            <a:r>
              <a:rPr lang="en-US" dirty="0" smtClean="0"/>
              <a:t>Move in circular patterns - why?</a:t>
            </a:r>
          </a:p>
          <a:p>
            <a:pPr lvl="1"/>
            <a:r>
              <a:rPr lang="en-US" dirty="0" smtClean="0"/>
              <a:t>The Coriolis effect is the effect of Earth’s rotation  on the direction of winds and currents.  </a:t>
            </a:r>
          </a:p>
          <a:p>
            <a:pPr lvl="2"/>
            <a:r>
              <a:rPr lang="en-US" dirty="0" smtClean="0"/>
              <a:t>In the Northern hemisphere, the Coriolis effect causes currents to curve to the right.</a:t>
            </a:r>
          </a:p>
          <a:p>
            <a:pPr lvl="2"/>
            <a:r>
              <a:rPr lang="en-US" dirty="0" smtClean="0"/>
              <a:t>In the Southern hemisphere, the Coriolis effect causes currents to curve to the left.  </a:t>
            </a:r>
          </a:p>
        </p:txBody>
      </p:sp>
      <p:sp>
        <p:nvSpPr>
          <p:cNvPr id="4" name="Rectangle 3"/>
          <p:cNvSpPr/>
          <p:nvPr/>
        </p:nvSpPr>
        <p:spPr>
          <a:xfrm rot="1279686">
            <a:off x="5369318" y="3189546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The Coriolis effect!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3657600"/>
            <a:ext cx="7315200" cy="26670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www.pearsonsuccessnet.com/ebook/products/0-13-064282-7/SN0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132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  <p:bldP spid="4" grpId="0"/>
      <p:bldP spid="4" grpId="1"/>
      <p:bldP spid="4" grpId="2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Gulf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The largest and most powerful surface current is the Gulf Stream.  </a:t>
            </a:r>
          </a:p>
          <a:p>
            <a:pPr lvl="1"/>
            <a:r>
              <a:rPr lang="en-US" dirty="0" smtClean="0"/>
              <a:t>In the North Atlantic Ocean</a:t>
            </a:r>
          </a:p>
          <a:p>
            <a:pPr lvl="1"/>
            <a:r>
              <a:rPr lang="en-US" dirty="0" smtClean="0"/>
              <a:t>Caused by strong winds form the west</a:t>
            </a:r>
          </a:p>
          <a:p>
            <a:pPr lvl="1"/>
            <a:r>
              <a:rPr lang="en-US" dirty="0" smtClean="0"/>
              <a:t>30 km wide &amp; 300 km deep</a:t>
            </a:r>
          </a:p>
          <a:p>
            <a:pPr lvl="1"/>
            <a:r>
              <a:rPr lang="en-US" dirty="0" smtClean="0"/>
              <a:t>Carries a volume of water 100 times greater than the Mississippi River</a:t>
            </a:r>
          </a:p>
          <a:p>
            <a:pPr lvl="1"/>
            <a:r>
              <a:rPr lang="en-US" dirty="0" smtClean="0"/>
              <a:t>Carries warm water from the Gulf of Mexico to the Caribbean Sea, then north along the coast of the U.S.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7315200" cy="1066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5105400"/>
            <a:ext cx="7315200" cy="1371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Currents &amp;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u="sng" dirty="0" smtClean="0"/>
              <a:t>Climate</a:t>
            </a:r>
            <a:r>
              <a:rPr lang="en-US" dirty="0" smtClean="0"/>
              <a:t> is the pattern of temperature and precipitation typical of an area over a long period of time.  </a:t>
            </a:r>
          </a:p>
          <a:p>
            <a:r>
              <a:rPr lang="en-US" dirty="0" smtClean="0"/>
              <a:t>Currents affect climate by moving cold and warm water around the globe.  </a:t>
            </a:r>
          </a:p>
          <a:p>
            <a:pPr lvl="1"/>
            <a:r>
              <a:rPr lang="en-US" dirty="0" smtClean="0"/>
              <a:t>Currents carry warm water from the tropics towards the poles and then _____ water from the poles toward the equator. </a:t>
            </a:r>
          </a:p>
          <a:p>
            <a:pPr lvl="1"/>
            <a:r>
              <a:rPr lang="en-US" dirty="0" smtClean="0"/>
              <a:t>Surface currents affect the air above it, which influence the climate of the land near the coast.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315200" cy="1447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46482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cold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267200"/>
            <a:ext cx="7315200" cy="1371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638800"/>
            <a:ext cx="7315200" cy="914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Currents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Deep below the surface another type of current causes chilly waters at the bottom of the ocean to creep slowly across the floor.  </a:t>
            </a:r>
          </a:p>
          <a:p>
            <a:r>
              <a:rPr lang="en-US" dirty="0" smtClean="0"/>
              <a:t>Deep currents are caused by differences in density rather than surface winds.</a:t>
            </a:r>
          </a:p>
          <a:p>
            <a:pPr lvl="1"/>
            <a:r>
              <a:rPr lang="en-US" dirty="0" smtClean="0"/>
              <a:t>The density of water depends on its temperature and salinity.  </a:t>
            </a:r>
          </a:p>
          <a:p>
            <a:pPr lvl="1"/>
            <a:r>
              <a:rPr lang="en-US" dirty="0" smtClean="0"/>
              <a:t>When warm water from the equator cools off near the poles.  </a:t>
            </a:r>
          </a:p>
          <a:p>
            <a:pPr lvl="1"/>
            <a:r>
              <a:rPr lang="en-US" dirty="0" smtClean="0"/>
              <a:t>As ice forms near the poles, the salinity of the water increases.  </a:t>
            </a:r>
          </a:p>
          <a:p>
            <a:pPr lvl="1"/>
            <a:r>
              <a:rPr lang="en-US" dirty="0" smtClean="0"/>
              <a:t>The decreased temperature and increased salinity = denser water.  Denser water sinks to the ocean floor.  </a:t>
            </a:r>
          </a:p>
          <a:p>
            <a:r>
              <a:rPr lang="en-US" dirty="0" smtClean="0"/>
              <a:t>Deep water currents move and mix water around the world; carrying cold water from the poles to the equator.  </a:t>
            </a:r>
          </a:p>
          <a:p>
            <a:r>
              <a:rPr lang="en-US" dirty="0" smtClean="0"/>
              <a:t>Deep currents move very slowly, taking as long as 1,000 years to make the trip from the pole to the equator!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514600"/>
            <a:ext cx="7620000" cy="7620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276600"/>
            <a:ext cx="7620000" cy="1676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Typically, surface waters don’t mix with deep waters in the ocean.  </a:t>
            </a:r>
          </a:p>
          <a:p>
            <a:r>
              <a:rPr lang="en-US" dirty="0" smtClean="0"/>
              <a:t>Mixing happens near the poles, where surface waters cool, sink, and form deep currents.  </a:t>
            </a:r>
          </a:p>
          <a:p>
            <a:r>
              <a:rPr lang="en-US" dirty="0" smtClean="0"/>
              <a:t>Mixing also happens when winds cause upwelling.  </a:t>
            </a:r>
          </a:p>
          <a:p>
            <a:pPr lvl="1"/>
            <a:r>
              <a:rPr lang="en-US" dirty="0" smtClean="0"/>
              <a:t>Upwelling is the upward movement of cold water from the ocean depths.  </a:t>
            </a:r>
          </a:p>
          <a:p>
            <a:pPr lvl="1"/>
            <a:r>
              <a:rPr lang="en-US" dirty="0" smtClean="0"/>
              <a:t>As wind blows away warm surface water, cold water rises to replace it.  </a:t>
            </a:r>
          </a:p>
          <a:p>
            <a:pPr lvl="2"/>
            <a:r>
              <a:rPr lang="en-US" dirty="0" smtClean="0"/>
              <a:t>Upwelling brings up tiny organisms, minerals, and nutrients  from the deep ocean.  </a:t>
            </a:r>
          </a:p>
          <a:p>
            <a:pPr lvl="2"/>
            <a:r>
              <a:rPr lang="en-US" dirty="0" smtClean="0"/>
              <a:t>Without upwelling, surface waters would not have the nutrients that fish need.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733800"/>
            <a:ext cx="7620000" cy="7620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4495800"/>
            <a:ext cx="7620000" cy="685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5105400"/>
            <a:ext cx="7239000" cy="1371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866" name="Picture 2" descr="http://www.pearsonsuccessnet.com/ebook/products/0-13-064282-7/SN05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508996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Changes in winds and currents can greatly impact the oceans and the land near it.  </a:t>
            </a:r>
          </a:p>
          <a:p>
            <a:r>
              <a:rPr lang="en-US" dirty="0" smtClean="0"/>
              <a:t>El Niño is an abnormal climate event that happens every 2-7 years in the Pacific Ocean.</a:t>
            </a:r>
          </a:p>
          <a:p>
            <a:pPr lvl="1"/>
            <a:r>
              <a:rPr lang="en-US" sz="3200" dirty="0" smtClean="0"/>
              <a:t>An unusual pattern of winds form over the western Pacific, causing a huge amounts of warm water to move east toward South America.  </a:t>
            </a:r>
          </a:p>
          <a:p>
            <a:r>
              <a:rPr lang="en-US" dirty="0" smtClean="0"/>
              <a:t>El Niño’s impact prevents upwelling near South America. </a:t>
            </a:r>
          </a:p>
          <a:p>
            <a:pPr lvl="1"/>
            <a:r>
              <a:rPr lang="en-US" sz="3200" dirty="0" smtClean="0"/>
              <a:t>No upwelling = no nutrients for fish = fish die or leave = no food for birds. </a:t>
            </a:r>
          </a:p>
          <a:p>
            <a:r>
              <a:rPr lang="en-US" dirty="0" smtClean="0"/>
              <a:t>El Niño has effects on the land, too.  </a:t>
            </a:r>
          </a:p>
          <a:p>
            <a:pPr lvl="1"/>
            <a:r>
              <a:rPr lang="en-US" sz="3200" dirty="0" smtClean="0"/>
              <a:t>Because the water and wind affect the climate, El Niño can cause unusually warm winters in the North, heavy rains and mudslides in California, and even tornadoes in Florida.  </a:t>
            </a:r>
          </a:p>
          <a:p>
            <a:r>
              <a:rPr lang="en-US" dirty="0" smtClean="0">
                <a:hlinkClick r:id="rId2" action="ppaction://hlinkfile"/>
              </a:rPr>
              <a:t>El Niño Video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543800" cy="16002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581400"/>
            <a:ext cx="7772400" cy="10668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7772400" cy="16002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467600" cy="31242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The Ocean Floor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Ocean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of the darkness, cold, and extreme pressure, scientists have had to develop new technology to enable them to study the ocean floor.  </a:t>
            </a:r>
          </a:p>
          <a:p>
            <a:r>
              <a:rPr lang="en-US" dirty="0" smtClean="0"/>
              <a:t>Hydrologists use sonar, which stands for </a:t>
            </a:r>
            <a:r>
              <a:rPr lang="en-US" u="sng" dirty="0" smtClean="0"/>
              <a:t>so</a:t>
            </a:r>
            <a:r>
              <a:rPr lang="en-US" dirty="0" smtClean="0"/>
              <a:t>und </a:t>
            </a:r>
            <a:r>
              <a:rPr lang="en-US" u="sng" dirty="0" smtClean="0"/>
              <a:t>na</a:t>
            </a:r>
            <a:r>
              <a:rPr lang="en-US" dirty="0" smtClean="0"/>
              <a:t>vigation and </a:t>
            </a:r>
            <a:r>
              <a:rPr lang="en-US" u="sng" dirty="0" smtClean="0"/>
              <a:t>r</a:t>
            </a:r>
            <a:r>
              <a:rPr lang="en-US" dirty="0" smtClean="0"/>
              <a:t>anging.  </a:t>
            </a:r>
          </a:p>
          <a:p>
            <a:pPr lvl="1"/>
            <a:r>
              <a:rPr lang="en-US" dirty="0" smtClean="0"/>
              <a:t>The sonar equipment on the ship sends out pulses of sound that bounce off the ocean floor.  </a:t>
            </a:r>
          </a:p>
          <a:p>
            <a:pPr lvl="1"/>
            <a:r>
              <a:rPr lang="en-US" dirty="0" smtClean="0"/>
              <a:t>The equipment measures how quickly the sound waves return to the ship.  </a:t>
            </a:r>
          </a:p>
          <a:p>
            <a:pPr lvl="2"/>
            <a:r>
              <a:rPr lang="en-US" dirty="0" smtClean="0"/>
              <a:t>Sound waves return quickly if the floor is close. </a:t>
            </a:r>
          </a:p>
          <a:p>
            <a:pPr lvl="2"/>
            <a:r>
              <a:rPr lang="en-US" dirty="0" smtClean="0"/>
              <a:t>They take longer to return if the floor is far away.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352800"/>
            <a:ext cx="1066800" cy="4572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 1 7">
            <a:hlinkClick r:id="rId2" action="ppaction://hlinkfile"/>
          </p:cNvPr>
          <p:cNvSpPr/>
          <p:nvPr/>
        </p:nvSpPr>
        <p:spPr>
          <a:xfrm rot="20515715">
            <a:off x="6248400" y="4267200"/>
            <a:ext cx="2895600" cy="2590800"/>
          </a:xfrm>
          <a:prstGeom prst="irregularSeal1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auhaus 93" pitchFamily="82" charset="0"/>
              </a:rPr>
              <a:t>WAVES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Waves</a:t>
            </a: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______</a:t>
            </a:r>
            <a:r>
              <a:rPr lang="en-US" b="1" dirty="0" smtClean="0">
                <a:solidFill>
                  <a:srgbClr val="FF0000"/>
                </a:solidFill>
              </a:rPr>
              <a:t> is the movement of energy through a body of water.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Most waves form when </a:t>
            </a:r>
            <a:r>
              <a:rPr lang="en-US" b="1" u="sng" dirty="0" smtClean="0">
                <a:solidFill>
                  <a:srgbClr val="FF0000"/>
                </a:solidFill>
              </a:rPr>
              <a:t>winds</a:t>
            </a:r>
            <a:r>
              <a:rPr lang="en-US" b="1" dirty="0" smtClean="0">
                <a:solidFill>
                  <a:srgbClr val="FF0000"/>
                </a:solidFill>
              </a:rPr>
              <a:t> blowing across the water’s surface transmit their energy into the water.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Waves start in the open ocean and their size depends on the </a:t>
            </a:r>
            <a:r>
              <a:rPr lang="en-US" b="1" u="sng" dirty="0" smtClean="0">
                <a:solidFill>
                  <a:srgbClr val="FF0000"/>
                </a:solidFill>
              </a:rPr>
              <a:t>strength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u="sng" dirty="0" smtClean="0">
                <a:solidFill>
                  <a:srgbClr val="FF0000"/>
                </a:solidFill>
              </a:rPr>
              <a:t>duration</a:t>
            </a:r>
            <a:r>
              <a:rPr lang="en-US" b="1" dirty="0" smtClean="0">
                <a:solidFill>
                  <a:srgbClr val="FF0000"/>
                </a:solidFill>
              </a:rPr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the wind: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Gentle breeze = small ripples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Strong wind = large waves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600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wave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6764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743200"/>
            <a:ext cx="7848600" cy="15240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/>
      <p:bldP spid="4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highest part of a wave is called the  _______. </a:t>
            </a:r>
          </a:p>
          <a:p>
            <a:r>
              <a:rPr lang="en-US" dirty="0" smtClean="0"/>
              <a:t>The lowest part of a wave is called the ________.  </a:t>
            </a:r>
          </a:p>
          <a:p>
            <a:r>
              <a:rPr lang="en-US" dirty="0" smtClean="0"/>
              <a:t>The horizontal distance between crests is the ____________. </a:t>
            </a:r>
          </a:p>
          <a:p>
            <a:r>
              <a:rPr lang="en-US" dirty="0" smtClean="0"/>
              <a:t>The vertical distance from crest to trough is the ____________.  </a:t>
            </a:r>
          </a:p>
          <a:p>
            <a:r>
              <a:rPr lang="en-US" dirty="0" smtClean="0"/>
              <a:t>Wave _____________ is the number of waves that pass a point in a certain amount of time.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crest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wavelength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971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trough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876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wave height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0574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30480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962400"/>
            <a:ext cx="22098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4876800"/>
            <a:ext cx="23622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7400" y="5410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frequency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5486400"/>
            <a:ext cx="1905000" cy="4572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394" name="Picture 2" descr="http://science.hq.nasa.gov/kids/imagers/ems/wave_cre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7861300" cy="5354799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>
          <a:xfrm rot="16200000" flipH="1">
            <a:off x="2362200" y="3505200"/>
            <a:ext cx="4343400" cy="762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240734" y="32362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Wave height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pearsonsuccessnet.com/ebook/products/0-13-064282-7/SN05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390899"/>
            <a:ext cx="4724400" cy="3467101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 &amp; size of waves…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Deep water waves are long and low and are called _______.  </a:t>
            </a:r>
          </a:p>
          <a:p>
            <a:r>
              <a:rPr lang="en-US" dirty="0" smtClean="0"/>
              <a:t>Near the shore, the wave height increases and the wavelength decreases. 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752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swells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17526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2438400"/>
            <a:ext cx="7391400" cy="990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at the Shore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movement of water and sand along the beach, caused by waves, is called _______________.  </a:t>
            </a:r>
          </a:p>
          <a:p>
            <a:r>
              <a:rPr lang="en-US" dirty="0" smtClean="0"/>
              <a:t>As the waves slow down, they drop their sediment (sand), which forms a long, underwater ridge called a _________.</a:t>
            </a:r>
          </a:p>
          <a:p>
            <a:r>
              <a:rPr lang="en-US" dirty="0" smtClean="0"/>
              <a:t>When a sandbar traps water flowing along the shore, it can create a ___________.</a:t>
            </a:r>
          </a:p>
          <a:p>
            <a:pPr lvl="1"/>
            <a:r>
              <a:rPr lang="en-US" dirty="0" smtClean="0"/>
              <a:t>A rip current is a rush of water that flows rapidly back to sea through a narrow opening.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5908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514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longshore</a:t>
            </a:r>
            <a:r>
              <a:rPr lang="en-US" sz="3200" b="1" dirty="0" smtClean="0">
                <a:solidFill>
                  <a:srgbClr val="FF0000"/>
                </a:solidFill>
              </a:rPr>
              <a:t> drift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114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sandbar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5181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rip current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514600"/>
            <a:ext cx="27432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4114800"/>
            <a:ext cx="15240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91200"/>
            <a:ext cx="7467600" cy="914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418" name="Picture 2" descr="http://www.pearsonsuccessnet.com/ebook/products/0-13-064282-7/SN05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463906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1 6">
            <a:hlinkClick r:id="rId2" action="ppaction://hlinkfile"/>
          </p:cNvPr>
          <p:cNvSpPr/>
          <p:nvPr/>
        </p:nvSpPr>
        <p:spPr>
          <a:xfrm rot="20515715">
            <a:off x="-50582" y="-71990"/>
            <a:ext cx="2895600" cy="2590800"/>
          </a:xfrm>
          <a:prstGeom prst="irregularSeal1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auhaus 93" pitchFamily="82" charset="0"/>
              </a:rPr>
              <a:t>Beach Erosion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Beach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Many people enjoy living or vacationing at the beach, but over time erosion can wear the beach away.  </a:t>
            </a:r>
          </a:p>
          <a:p>
            <a:r>
              <a:rPr lang="en-US" dirty="0" smtClean="0"/>
              <a:t>There a several ways to prevent beach erosion.  A popular method is to build a _______.  A groin is a wall of rocks or concrete built outward from the beach.  Sand piles up against it instead of moving down shore.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114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groin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191000"/>
            <a:ext cx="61722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4724400"/>
            <a:ext cx="7848600" cy="13716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facstaff.unca.edu/chennon/images/oce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ave 4"/>
          <p:cNvSpPr/>
          <p:nvPr/>
        </p:nvSpPr>
        <p:spPr>
          <a:xfrm>
            <a:off x="914400" y="1981200"/>
            <a:ext cx="7391400" cy="2971800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Bauhaus 93" pitchFamily="82" charset="0"/>
              </a:rPr>
              <a:t>Tides</a:t>
            </a:r>
            <a:endParaRPr lang="en-US" sz="7200" dirty="0">
              <a:latin typeface="Bauhaus 93" pitchFamily="82" charset="0"/>
            </a:endParaRPr>
          </a:p>
        </p:txBody>
      </p:sp>
      <p:pic>
        <p:nvPicPr>
          <p:cNvPr id="6" name="MSj044163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lum bright="-3000" contrast="-18000"/>
          </a:blip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daily rise and fall of Earth’s waters on its coastlines are called _______.</a:t>
            </a:r>
          </a:p>
          <a:p>
            <a:pPr lvl="1"/>
            <a:r>
              <a:rPr lang="en-US" dirty="0" smtClean="0"/>
              <a:t>When the water reaches its highest point, it is called high tide.  </a:t>
            </a:r>
          </a:p>
          <a:p>
            <a:pPr lvl="1"/>
            <a:r>
              <a:rPr lang="en-US" dirty="0" smtClean="0"/>
              <a:t>Lowest point = low tide.  </a:t>
            </a:r>
          </a:p>
          <a:p>
            <a:r>
              <a:rPr lang="en-US" dirty="0" smtClean="0"/>
              <a:t>Tides are caused by the interaction of Earth, the moon, and the sun.  </a:t>
            </a:r>
          </a:p>
          <a:p>
            <a:pPr lvl="1"/>
            <a:r>
              <a:rPr lang="en-US" dirty="0" smtClean="0"/>
              <a:t>How does something so far away, like the moon or the sun, affect the tides?</a:t>
            </a:r>
          </a:p>
          <a:p>
            <a:pPr lvl="1"/>
            <a:r>
              <a:rPr lang="en-US" dirty="0" smtClean="0"/>
              <a:t>Gravity is the force exerted by an object that pulls another object.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51816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Gravity!!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19812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1981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tides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257800"/>
            <a:ext cx="1371600" cy="533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886200"/>
            <a:ext cx="7543800" cy="914400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1896</Words>
  <Application>Microsoft Office PowerPoint</Application>
  <PresentationFormat>On-screen Show (4:3)</PresentationFormat>
  <Paragraphs>185</Paragraphs>
  <Slides>29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Waves</vt:lpstr>
      <vt:lpstr>Describing Waves</vt:lpstr>
      <vt:lpstr>The shape &amp; size of waves…</vt:lpstr>
      <vt:lpstr>Waves at the Shore</vt:lpstr>
      <vt:lpstr>Beach Erosion</vt:lpstr>
      <vt:lpstr>PowerPoint Presentation</vt:lpstr>
      <vt:lpstr>What causes tides?</vt:lpstr>
      <vt:lpstr>Gravity &amp; The Tides</vt:lpstr>
      <vt:lpstr>Daily Tides</vt:lpstr>
      <vt:lpstr>Monthly Tides</vt:lpstr>
      <vt:lpstr>PowerPoint Presentation</vt:lpstr>
      <vt:lpstr>Why is the ocean salty?</vt:lpstr>
      <vt:lpstr>Salinity</vt:lpstr>
      <vt:lpstr>Variations in Salinity</vt:lpstr>
      <vt:lpstr>Effects of Salinity</vt:lpstr>
      <vt:lpstr>Temperatures in Ocean Water</vt:lpstr>
      <vt:lpstr>Changes with Depth</vt:lpstr>
      <vt:lpstr>PowerPoint Presentation</vt:lpstr>
      <vt:lpstr>Currents </vt:lpstr>
      <vt:lpstr>Surface Currents</vt:lpstr>
      <vt:lpstr>The Gulf Stream</vt:lpstr>
      <vt:lpstr>Surface Currents &amp; Climate</vt:lpstr>
      <vt:lpstr>Deep Currents</vt:lpstr>
      <vt:lpstr>Upwelling</vt:lpstr>
      <vt:lpstr>El Niño</vt:lpstr>
      <vt:lpstr>PowerPoint Presentation</vt:lpstr>
      <vt:lpstr>Mapping the Ocean Floor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e200201278</dc:creator>
  <cp:lastModifiedBy>Greer, James</cp:lastModifiedBy>
  <cp:revision>224</cp:revision>
  <cp:lastPrinted>2015-01-19T17:49:20Z</cp:lastPrinted>
  <dcterms:created xsi:type="dcterms:W3CDTF">2010-01-25T15:07:30Z</dcterms:created>
  <dcterms:modified xsi:type="dcterms:W3CDTF">2015-01-19T17:50:11Z</dcterms:modified>
</cp:coreProperties>
</file>